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embeddedFontLst>
    <p:embeddedFont>
      <p:font typeface="Montserrat" panose="000005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037329-CCFB-4E30-A6D4-953E84E1B756}">
  <a:tblStyle styleId="{28037329-CCFB-4E30-A6D4-953E84E1B756}"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4f51dc5e9a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4f51dc5e9a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4f51dc5e9a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24f51dc5e9a_2_1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4f51dc5e9a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24f51dc5e9a_2_16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4f51dc5e9a_2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24f51dc5e9a_2_16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4f51dc5e9a_2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24f51dc5e9a_2_17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4f51dc5e9a_2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24f51dc5e9a_2_18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4f51dc5e9a_2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24f51dc5e9a_2_19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4f51dc5e9a_2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g24f51dc5e9a_2_19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f51dc5e9a_2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g24f51dc5e9a_2_20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4f51dc5e9a_2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g24f51dc5e9a_2_2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f51dc5e9a_2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g24f51dc5e9a_2_2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4f51dc5e9a_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g24f51dc5e9a_2_8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4f51dc5e9a_2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g24f51dc5e9a_2_2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f51dc5e9a_2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g24f51dc5e9a_2_2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4f51dc5e9a_2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24f51dc5e9a_2_2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4f51dc5e9a_2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g24f51dc5e9a_2_2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4f51dc5e9a_2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g24f51dc5e9a_2_2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4f51dc5e9a_2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24f51dc5e9a_2_2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4f51dc5e9a_2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g24f51dc5e9a_2_26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4f51dc5e9a_2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g24f51dc5e9a_2_26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4f51dc5e9a_2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g24f51dc5e9a_2_27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4f51dc5e9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g24f51dc5e9a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f51dc5e9a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24f51dc5e9a_2_8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4f51dc5e9a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24f51dc5e9a_2_10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4f51dc5e9a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24f51dc5e9a_2_1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4f51dc5e9a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24f51dc5e9a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4f51dc5e9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g24f51dc5e9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4f51dc5e9a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24f51dc5e9a_2_1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4f51dc5e9a_2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24f51dc5e9a_2_1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jp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jp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1142999" y="1136820"/>
            <a:ext cx="6858000" cy="1556953"/>
          </a:xfrm>
          <a:prstGeom prst="rect">
            <a:avLst/>
          </a:prstGeom>
          <a:noFill/>
          <a:ln>
            <a:noFill/>
          </a:ln>
        </p:spPr>
        <p:txBody>
          <a:bodyPr spcFirstLastPara="1" wrap="square" lIns="68575" tIns="34275" rIns="68575" bIns="34275" anchor="b" anchorCtr="0">
            <a:normAutofit/>
          </a:bodyPr>
          <a:lstStyle/>
          <a:p>
            <a:pPr marL="0" lvl="0" indent="0" algn="ctr" rtl="0">
              <a:lnSpc>
                <a:spcPct val="100000"/>
              </a:lnSpc>
              <a:spcBef>
                <a:spcPts val="0"/>
              </a:spcBef>
              <a:spcAft>
                <a:spcPts val="0"/>
              </a:spcAft>
              <a:buClr>
                <a:srgbClr val="CC0000"/>
              </a:buClr>
              <a:buSzPts val="4500"/>
              <a:buFont typeface="Montserrat"/>
              <a:buNone/>
            </a:pPr>
            <a:r>
              <a:rPr lang="en" sz="4500" b="1">
                <a:solidFill>
                  <a:srgbClr val="CC0000"/>
                </a:solidFill>
                <a:latin typeface="Montserrat"/>
                <a:ea typeface="Montserrat"/>
                <a:cs typeface="Montserrat"/>
                <a:sym typeface="Montserrat"/>
              </a:rPr>
              <a:t> Capstone Project</a:t>
            </a:r>
            <a:br>
              <a:rPr lang="en" sz="4500" b="1">
                <a:solidFill>
                  <a:srgbClr val="CC0000"/>
                </a:solidFill>
                <a:latin typeface="Montserrat"/>
                <a:ea typeface="Montserrat"/>
                <a:cs typeface="Montserrat"/>
                <a:sym typeface="Montserrat"/>
              </a:rPr>
            </a:br>
            <a:r>
              <a:rPr lang="en" sz="4500" b="1">
                <a:solidFill>
                  <a:srgbClr val="CC0000"/>
                </a:solidFill>
                <a:latin typeface="Montserrat"/>
                <a:ea typeface="Montserrat"/>
                <a:cs typeface="Montserrat"/>
                <a:sym typeface="Montserrat"/>
              </a:rPr>
              <a:t>  </a:t>
            </a:r>
            <a:r>
              <a:rPr lang="en" sz="3600" b="1">
                <a:solidFill>
                  <a:srgbClr val="134F5C"/>
                </a:solidFill>
                <a:latin typeface="Montserrat"/>
                <a:ea typeface="Montserrat"/>
                <a:cs typeface="Montserrat"/>
                <a:sym typeface="Montserrat"/>
              </a:rPr>
              <a:t>Airbnb Bookings Analysis</a:t>
            </a:r>
            <a:endParaRPr sz="2700" b="1">
              <a:solidFill>
                <a:srgbClr val="134F5C"/>
              </a:solidFill>
              <a:latin typeface="Montserrat"/>
              <a:ea typeface="Montserrat"/>
              <a:cs typeface="Montserrat"/>
              <a:sym typeface="Montserrat"/>
            </a:endParaRPr>
          </a:p>
        </p:txBody>
      </p:sp>
      <p:pic>
        <p:nvPicPr>
          <p:cNvPr id="130" name="Google Shape;130;p25"/>
          <p:cNvPicPr preferRelativeResize="0"/>
          <p:nvPr/>
        </p:nvPicPr>
        <p:blipFill rotWithShape="1">
          <a:blip r:embed="rId3">
            <a:alphaModFix/>
          </a:blip>
          <a:srcRect/>
          <a:stretch/>
        </p:blipFill>
        <p:spPr>
          <a:xfrm>
            <a:off x="8452022" y="98661"/>
            <a:ext cx="576327" cy="576327"/>
          </a:xfrm>
          <a:prstGeom prst="rect">
            <a:avLst/>
          </a:prstGeom>
          <a:noFill/>
          <a:ln>
            <a:noFill/>
          </a:ln>
        </p:spPr>
      </p:pic>
      <p:sp>
        <p:nvSpPr>
          <p:cNvPr id="131" name="Google Shape;131;p25"/>
          <p:cNvSpPr txBox="1">
            <a:spLocks noGrp="1"/>
          </p:cNvSpPr>
          <p:nvPr>
            <p:ph type="subTitle" idx="1"/>
          </p:nvPr>
        </p:nvSpPr>
        <p:spPr>
          <a:xfrm>
            <a:off x="1963943" y="2774483"/>
            <a:ext cx="4944063" cy="597367"/>
          </a:xfrm>
          <a:prstGeom prst="rect">
            <a:avLst/>
          </a:prstGeom>
          <a:noFill/>
          <a:ln>
            <a:noFill/>
          </a:ln>
        </p:spPr>
        <p:txBody>
          <a:bodyPr spcFirstLastPara="1" wrap="square" lIns="68575" tIns="68575" rIns="68575" bIns="68575" anchor="t" anchorCtr="0">
            <a:noAutofit/>
          </a:bodyPr>
          <a:lstStyle/>
          <a:p>
            <a:pPr marL="0" lvl="0" indent="0" algn="ctr" rtl="0">
              <a:lnSpc>
                <a:spcPct val="100000"/>
              </a:lnSpc>
              <a:spcBef>
                <a:spcPts val="0"/>
              </a:spcBef>
              <a:spcAft>
                <a:spcPts val="0"/>
              </a:spcAft>
              <a:buClr>
                <a:srgbClr val="C00000"/>
              </a:buClr>
              <a:buSzPts val="2100"/>
              <a:buNone/>
            </a:pPr>
            <a:r>
              <a:rPr lang="en-US" sz="2800" b="1" dirty="0"/>
              <a:t>Himani </a:t>
            </a:r>
            <a:r>
              <a:rPr lang="en-US" sz="2800" b="1" dirty="0" err="1"/>
              <a:t>Chougule</a:t>
            </a:r>
            <a:endParaRPr sz="28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xfrm>
            <a:off x="628650" y="273850"/>
            <a:ext cx="51477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3200">
                <a:solidFill>
                  <a:srgbClr val="C00000"/>
                </a:solidFill>
              </a:rPr>
              <a:t>Data Wrangling (Contd)</a:t>
            </a:r>
            <a:endParaRPr sz="3200">
              <a:solidFill>
                <a:srgbClr val="C00000"/>
              </a:solidFill>
              <a:latin typeface="Calibri"/>
              <a:ea typeface="Calibri"/>
              <a:cs typeface="Calibri"/>
              <a:sym typeface="Calibri"/>
            </a:endParaRPr>
          </a:p>
        </p:txBody>
      </p:sp>
      <p:pic>
        <p:nvPicPr>
          <p:cNvPr id="220" name="Google Shape;220;p34"/>
          <p:cNvPicPr preferRelativeResize="0"/>
          <p:nvPr/>
        </p:nvPicPr>
        <p:blipFill rotWithShape="1">
          <a:blip r:embed="rId3">
            <a:alphaModFix/>
          </a:blip>
          <a:srcRect/>
          <a:stretch/>
        </p:blipFill>
        <p:spPr>
          <a:xfrm>
            <a:off x="8452022" y="98661"/>
            <a:ext cx="576327" cy="576327"/>
          </a:xfrm>
          <a:prstGeom prst="rect">
            <a:avLst/>
          </a:prstGeom>
          <a:noFill/>
          <a:ln>
            <a:noFill/>
          </a:ln>
        </p:spPr>
      </p:pic>
      <p:pic>
        <p:nvPicPr>
          <p:cNvPr id="221" name="Google Shape;221;p34"/>
          <p:cNvPicPr preferRelativeResize="0"/>
          <p:nvPr/>
        </p:nvPicPr>
        <p:blipFill>
          <a:blip r:embed="rId4">
            <a:alphaModFix/>
          </a:blip>
          <a:stretch>
            <a:fillRect/>
          </a:stretch>
        </p:blipFill>
        <p:spPr>
          <a:xfrm>
            <a:off x="585425" y="1509850"/>
            <a:ext cx="5426650" cy="2123825"/>
          </a:xfrm>
          <a:prstGeom prst="rect">
            <a:avLst/>
          </a:prstGeom>
          <a:noFill/>
          <a:ln>
            <a:noFill/>
          </a:ln>
        </p:spPr>
      </p:pic>
      <p:pic>
        <p:nvPicPr>
          <p:cNvPr id="222" name="Google Shape;222;p34"/>
          <p:cNvPicPr preferRelativeResize="0"/>
          <p:nvPr/>
        </p:nvPicPr>
        <p:blipFill>
          <a:blip r:embed="rId5">
            <a:alphaModFix/>
          </a:blip>
          <a:stretch>
            <a:fillRect/>
          </a:stretch>
        </p:blipFill>
        <p:spPr>
          <a:xfrm>
            <a:off x="6224901" y="1429763"/>
            <a:ext cx="2514949" cy="28680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5"/>
          <p:cNvSpPr txBox="1">
            <a:spLocks noGrp="1"/>
          </p:cNvSpPr>
          <p:nvPr>
            <p:ph type="title"/>
          </p:nvPr>
        </p:nvSpPr>
        <p:spPr>
          <a:xfrm>
            <a:off x="195625" y="163075"/>
            <a:ext cx="5565600" cy="9942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C00000"/>
              </a:buClr>
              <a:buSzPts val="1890"/>
              <a:buFont typeface="Calibri"/>
              <a:buNone/>
            </a:pPr>
            <a:r>
              <a:rPr lang="en" sz="3040">
                <a:solidFill>
                  <a:srgbClr val="C00000"/>
                </a:solidFill>
              </a:rPr>
              <a:t>Data Wrangling (Contd)</a:t>
            </a:r>
            <a:endParaRPr sz="3040">
              <a:solidFill>
                <a:srgbClr val="C00000"/>
              </a:solidFill>
            </a:endParaRPr>
          </a:p>
        </p:txBody>
      </p:sp>
      <p:pic>
        <p:nvPicPr>
          <p:cNvPr id="228" name="Google Shape;228;p35"/>
          <p:cNvPicPr preferRelativeResize="0"/>
          <p:nvPr/>
        </p:nvPicPr>
        <p:blipFill>
          <a:blip r:embed="rId3">
            <a:alphaModFix/>
          </a:blip>
          <a:stretch>
            <a:fillRect/>
          </a:stretch>
        </p:blipFill>
        <p:spPr>
          <a:xfrm>
            <a:off x="71850" y="1330525"/>
            <a:ext cx="3452825" cy="2869576"/>
          </a:xfrm>
          <a:prstGeom prst="rect">
            <a:avLst/>
          </a:prstGeom>
          <a:noFill/>
          <a:ln>
            <a:noFill/>
          </a:ln>
        </p:spPr>
      </p:pic>
      <p:pic>
        <p:nvPicPr>
          <p:cNvPr id="229" name="Google Shape;229;p35"/>
          <p:cNvPicPr preferRelativeResize="0"/>
          <p:nvPr/>
        </p:nvPicPr>
        <p:blipFill>
          <a:blip r:embed="rId4">
            <a:alphaModFix/>
          </a:blip>
          <a:stretch>
            <a:fillRect/>
          </a:stretch>
        </p:blipFill>
        <p:spPr>
          <a:xfrm>
            <a:off x="5030375" y="163075"/>
            <a:ext cx="3314649" cy="2322551"/>
          </a:xfrm>
          <a:prstGeom prst="rect">
            <a:avLst/>
          </a:prstGeom>
          <a:noFill/>
          <a:ln>
            <a:noFill/>
          </a:ln>
        </p:spPr>
      </p:pic>
      <p:pic>
        <p:nvPicPr>
          <p:cNvPr id="230" name="Google Shape;230;p35"/>
          <p:cNvPicPr preferRelativeResize="0"/>
          <p:nvPr/>
        </p:nvPicPr>
        <p:blipFill rotWithShape="1">
          <a:blip r:embed="rId5">
            <a:alphaModFix/>
          </a:blip>
          <a:srcRect/>
          <a:stretch/>
        </p:blipFill>
        <p:spPr>
          <a:xfrm>
            <a:off x="8452022" y="98661"/>
            <a:ext cx="576327" cy="576327"/>
          </a:xfrm>
          <a:prstGeom prst="rect">
            <a:avLst/>
          </a:prstGeom>
          <a:noFill/>
          <a:ln>
            <a:noFill/>
          </a:ln>
        </p:spPr>
      </p:pic>
      <p:pic>
        <p:nvPicPr>
          <p:cNvPr id="231" name="Google Shape;231;p35"/>
          <p:cNvPicPr preferRelativeResize="0"/>
          <p:nvPr/>
        </p:nvPicPr>
        <p:blipFill>
          <a:blip r:embed="rId6">
            <a:alphaModFix/>
          </a:blip>
          <a:stretch>
            <a:fillRect/>
          </a:stretch>
        </p:blipFill>
        <p:spPr>
          <a:xfrm>
            <a:off x="4857324" y="2453824"/>
            <a:ext cx="3056550" cy="2628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525300" y="218200"/>
            <a:ext cx="5541000" cy="9942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C00000"/>
              </a:buClr>
              <a:buSzPts val="1890"/>
              <a:buFont typeface="Calibri"/>
              <a:buNone/>
            </a:pPr>
            <a:r>
              <a:rPr lang="en" sz="3040">
                <a:solidFill>
                  <a:srgbClr val="C00000"/>
                </a:solidFill>
              </a:rPr>
              <a:t>Data Wrangling (Contd)</a:t>
            </a:r>
            <a:endParaRPr sz="3040">
              <a:solidFill>
                <a:srgbClr val="C00000"/>
              </a:solidFill>
            </a:endParaRPr>
          </a:p>
        </p:txBody>
      </p:sp>
      <p:pic>
        <p:nvPicPr>
          <p:cNvPr id="237" name="Google Shape;237;p36"/>
          <p:cNvPicPr preferRelativeResize="0"/>
          <p:nvPr/>
        </p:nvPicPr>
        <p:blipFill rotWithShape="1">
          <a:blip r:embed="rId3">
            <a:alphaModFix/>
          </a:blip>
          <a:srcRect/>
          <a:stretch/>
        </p:blipFill>
        <p:spPr>
          <a:xfrm>
            <a:off x="8452022" y="98661"/>
            <a:ext cx="576327" cy="576327"/>
          </a:xfrm>
          <a:prstGeom prst="rect">
            <a:avLst/>
          </a:prstGeom>
          <a:noFill/>
          <a:ln>
            <a:noFill/>
          </a:ln>
        </p:spPr>
      </p:pic>
      <p:pic>
        <p:nvPicPr>
          <p:cNvPr id="238" name="Google Shape;238;p36"/>
          <p:cNvPicPr preferRelativeResize="0"/>
          <p:nvPr/>
        </p:nvPicPr>
        <p:blipFill>
          <a:blip r:embed="rId4">
            <a:alphaModFix/>
          </a:blip>
          <a:stretch>
            <a:fillRect/>
          </a:stretch>
        </p:blipFill>
        <p:spPr>
          <a:xfrm>
            <a:off x="303450" y="1268050"/>
            <a:ext cx="4447098" cy="3341450"/>
          </a:xfrm>
          <a:prstGeom prst="rect">
            <a:avLst/>
          </a:prstGeom>
          <a:noFill/>
          <a:ln>
            <a:noFill/>
          </a:ln>
        </p:spPr>
      </p:pic>
      <p:pic>
        <p:nvPicPr>
          <p:cNvPr id="239" name="Google Shape;239;p36"/>
          <p:cNvPicPr preferRelativeResize="0"/>
          <p:nvPr/>
        </p:nvPicPr>
        <p:blipFill>
          <a:blip r:embed="rId5">
            <a:alphaModFix/>
          </a:blip>
          <a:stretch>
            <a:fillRect/>
          </a:stretch>
        </p:blipFill>
        <p:spPr>
          <a:xfrm>
            <a:off x="4884600" y="1268050"/>
            <a:ext cx="4143750" cy="3341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7"/>
          <p:cNvSpPr txBox="1">
            <a:spLocks noGrp="1"/>
          </p:cNvSpPr>
          <p:nvPr>
            <p:ph type="title"/>
          </p:nvPr>
        </p:nvSpPr>
        <p:spPr>
          <a:xfrm>
            <a:off x="628650" y="273850"/>
            <a:ext cx="3998100" cy="5763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45" name="Google Shape;245;p37"/>
          <p:cNvPicPr preferRelativeResize="0"/>
          <p:nvPr/>
        </p:nvPicPr>
        <p:blipFill rotWithShape="1">
          <a:blip r:embed="rId3">
            <a:alphaModFix/>
          </a:blip>
          <a:srcRect/>
          <a:stretch/>
        </p:blipFill>
        <p:spPr>
          <a:xfrm>
            <a:off x="8452022" y="98661"/>
            <a:ext cx="576327" cy="576327"/>
          </a:xfrm>
          <a:prstGeom prst="rect">
            <a:avLst/>
          </a:prstGeom>
          <a:noFill/>
          <a:ln>
            <a:noFill/>
          </a:ln>
        </p:spPr>
      </p:pic>
      <p:pic>
        <p:nvPicPr>
          <p:cNvPr id="246" name="Google Shape;246;p37"/>
          <p:cNvPicPr preferRelativeResize="0"/>
          <p:nvPr/>
        </p:nvPicPr>
        <p:blipFill rotWithShape="1">
          <a:blip r:embed="rId4">
            <a:alphaModFix/>
          </a:blip>
          <a:srcRect/>
          <a:stretch/>
        </p:blipFill>
        <p:spPr>
          <a:xfrm>
            <a:off x="386337" y="1752002"/>
            <a:ext cx="2487420" cy="819748"/>
          </a:xfrm>
          <a:prstGeom prst="rect">
            <a:avLst/>
          </a:prstGeom>
          <a:noFill/>
          <a:ln>
            <a:noFill/>
          </a:ln>
        </p:spPr>
      </p:pic>
      <p:pic>
        <p:nvPicPr>
          <p:cNvPr id="247" name="Google Shape;247;p37"/>
          <p:cNvPicPr preferRelativeResize="0"/>
          <p:nvPr/>
        </p:nvPicPr>
        <p:blipFill rotWithShape="1">
          <a:blip r:embed="rId5">
            <a:alphaModFix/>
          </a:blip>
          <a:srcRect/>
          <a:stretch/>
        </p:blipFill>
        <p:spPr>
          <a:xfrm>
            <a:off x="386337" y="2762940"/>
            <a:ext cx="2489387" cy="820396"/>
          </a:xfrm>
          <a:prstGeom prst="rect">
            <a:avLst/>
          </a:prstGeom>
          <a:noFill/>
          <a:ln>
            <a:noFill/>
          </a:ln>
        </p:spPr>
      </p:pic>
      <p:pic>
        <p:nvPicPr>
          <p:cNvPr id="248" name="Google Shape;248;p37"/>
          <p:cNvPicPr preferRelativeResize="0"/>
          <p:nvPr/>
        </p:nvPicPr>
        <p:blipFill rotWithShape="1">
          <a:blip r:embed="rId6">
            <a:alphaModFix/>
          </a:blip>
          <a:srcRect/>
          <a:stretch/>
        </p:blipFill>
        <p:spPr>
          <a:xfrm>
            <a:off x="386336" y="3773877"/>
            <a:ext cx="2489384" cy="820395"/>
          </a:xfrm>
          <a:prstGeom prst="rect">
            <a:avLst/>
          </a:prstGeom>
          <a:noFill/>
          <a:ln>
            <a:noFill/>
          </a:ln>
        </p:spPr>
      </p:pic>
      <p:pic>
        <p:nvPicPr>
          <p:cNvPr id="249" name="Google Shape;249;p37"/>
          <p:cNvPicPr preferRelativeResize="0"/>
          <p:nvPr/>
        </p:nvPicPr>
        <p:blipFill rotWithShape="1">
          <a:blip r:embed="rId7">
            <a:alphaModFix/>
          </a:blip>
          <a:srcRect/>
          <a:stretch/>
        </p:blipFill>
        <p:spPr>
          <a:xfrm>
            <a:off x="3174487" y="1762770"/>
            <a:ext cx="2489384" cy="822664"/>
          </a:xfrm>
          <a:prstGeom prst="rect">
            <a:avLst/>
          </a:prstGeom>
          <a:noFill/>
          <a:ln>
            <a:noFill/>
          </a:ln>
        </p:spPr>
      </p:pic>
      <p:pic>
        <p:nvPicPr>
          <p:cNvPr id="250" name="Google Shape;250;p37"/>
          <p:cNvPicPr preferRelativeResize="0"/>
          <p:nvPr/>
        </p:nvPicPr>
        <p:blipFill rotWithShape="1">
          <a:blip r:embed="rId8">
            <a:alphaModFix/>
          </a:blip>
          <a:srcRect/>
          <a:stretch/>
        </p:blipFill>
        <p:spPr>
          <a:xfrm>
            <a:off x="3177435" y="2776622"/>
            <a:ext cx="2487420" cy="820395"/>
          </a:xfrm>
          <a:prstGeom prst="rect">
            <a:avLst/>
          </a:prstGeom>
          <a:noFill/>
          <a:ln>
            <a:noFill/>
          </a:ln>
        </p:spPr>
      </p:pic>
      <p:pic>
        <p:nvPicPr>
          <p:cNvPr id="251" name="Google Shape;251;p37"/>
          <p:cNvPicPr preferRelativeResize="0"/>
          <p:nvPr/>
        </p:nvPicPr>
        <p:blipFill rotWithShape="1">
          <a:blip r:embed="rId9">
            <a:alphaModFix/>
          </a:blip>
          <a:srcRect/>
          <a:stretch/>
        </p:blipFill>
        <p:spPr>
          <a:xfrm>
            <a:off x="3176451" y="3788206"/>
            <a:ext cx="2487420" cy="819748"/>
          </a:xfrm>
          <a:prstGeom prst="rect">
            <a:avLst/>
          </a:prstGeom>
          <a:noFill/>
          <a:ln>
            <a:noFill/>
          </a:ln>
        </p:spPr>
      </p:pic>
      <p:pic>
        <p:nvPicPr>
          <p:cNvPr id="252" name="Google Shape;252;p37"/>
          <p:cNvPicPr preferRelativeResize="0"/>
          <p:nvPr/>
        </p:nvPicPr>
        <p:blipFill rotWithShape="1">
          <a:blip r:embed="rId10">
            <a:alphaModFix/>
          </a:blip>
          <a:srcRect/>
          <a:stretch/>
        </p:blipFill>
        <p:spPr>
          <a:xfrm>
            <a:off x="5964602" y="850172"/>
            <a:ext cx="2487420" cy="819748"/>
          </a:xfrm>
          <a:prstGeom prst="rect">
            <a:avLst/>
          </a:prstGeom>
          <a:noFill/>
          <a:ln>
            <a:noFill/>
          </a:ln>
        </p:spPr>
      </p:pic>
      <p:pic>
        <p:nvPicPr>
          <p:cNvPr id="253" name="Google Shape;253;p37"/>
          <p:cNvPicPr preferRelativeResize="0"/>
          <p:nvPr/>
        </p:nvPicPr>
        <p:blipFill rotWithShape="1">
          <a:blip r:embed="rId11">
            <a:alphaModFix/>
          </a:blip>
          <a:srcRect/>
          <a:stretch/>
        </p:blipFill>
        <p:spPr>
          <a:xfrm>
            <a:off x="5966566" y="1765837"/>
            <a:ext cx="2487420" cy="819748"/>
          </a:xfrm>
          <a:prstGeom prst="rect">
            <a:avLst/>
          </a:prstGeom>
          <a:noFill/>
          <a:ln>
            <a:noFill/>
          </a:ln>
        </p:spPr>
      </p:pic>
      <p:pic>
        <p:nvPicPr>
          <p:cNvPr id="254" name="Google Shape;254;p37"/>
          <p:cNvPicPr preferRelativeResize="0"/>
          <p:nvPr/>
        </p:nvPicPr>
        <p:blipFill rotWithShape="1">
          <a:blip r:embed="rId12">
            <a:alphaModFix/>
          </a:blip>
          <a:srcRect/>
          <a:stretch/>
        </p:blipFill>
        <p:spPr>
          <a:xfrm>
            <a:off x="5966566" y="2777420"/>
            <a:ext cx="2487420" cy="819748"/>
          </a:xfrm>
          <a:prstGeom prst="rect">
            <a:avLst/>
          </a:prstGeom>
          <a:noFill/>
          <a:ln>
            <a:noFill/>
          </a:ln>
        </p:spPr>
      </p:pic>
      <p:pic>
        <p:nvPicPr>
          <p:cNvPr id="255" name="Google Shape;255;p37"/>
          <p:cNvPicPr preferRelativeResize="0"/>
          <p:nvPr/>
        </p:nvPicPr>
        <p:blipFill rotWithShape="1">
          <a:blip r:embed="rId13">
            <a:alphaModFix/>
          </a:blip>
          <a:srcRect/>
          <a:stretch/>
        </p:blipFill>
        <p:spPr>
          <a:xfrm>
            <a:off x="5964602" y="3787559"/>
            <a:ext cx="2489384" cy="8203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8"/>
          <p:cNvSpPr txBox="1">
            <a:spLocks noGrp="1"/>
          </p:cNvSpPr>
          <p:nvPr>
            <p:ph type="title"/>
          </p:nvPr>
        </p:nvSpPr>
        <p:spPr>
          <a:xfrm>
            <a:off x="628650" y="273844"/>
            <a:ext cx="3714750" cy="576327"/>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61" name="Google Shape;261;p38"/>
          <p:cNvPicPr preferRelativeResize="0"/>
          <p:nvPr/>
        </p:nvPicPr>
        <p:blipFill rotWithShape="1">
          <a:blip r:embed="rId3">
            <a:alphaModFix/>
          </a:blip>
          <a:srcRect/>
          <a:stretch/>
        </p:blipFill>
        <p:spPr>
          <a:xfrm>
            <a:off x="8452022" y="98661"/>
            <a:ext cx="576327" cy="576327"/>
          </a:xfrm>
          <a:prstGeom prst="rect">
            <a:avLst/>
          </a:prstGeom>
          <a:noFill/>
          <a:ln>
            <a:noFill/>
          </a:ln>
        </p:spPr>
      </p:pic>
      <p:pic>
        <p:nvPicPr>
          <p:cNvPr id="262" name="Google Shape;262;p38"/>
          <p:cNvPicPr preferRelativeResize="0"/>
          <p:nvPr/>
        </p:nvPicPr>
        <p:blipFill rotWithShape="1">
          <a:blip r:embed="rId4">
            <a:alphaModFix/>
          </a:blip>
          <a:srcRect/>
          <a:stretch/>
        </p:blipFill>
        <p:spPr>
          <a:xfrm>
            <a:off x="1635700" y="1199198"/>
            <a:ext cx="5535026" cy="3308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9"/>
          <p:cNvSpPr txBox="1">
            <a:spLocks noGrp="1"/>
          </p:cNvSpPr>
          <p:nvPr>
            <p:ph type="title"/>
          </p:nvPr>
        </p:nvSpPr>
        <p:spPr>
          <a:xfrm>
            <a:off x="628650" y="273844"/>
            <a:ext cx="3714750" cy="576327"/>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68" name="Google Shape;268;p39"/>
          <p:cNvPicPr preferRelativeResize="0"/>
          <p:nvPr/>
        </p:nvPicPr>
        <p:blipFill rotWithShape="1">
          <a:blip r:embed="rId3">
            <a:alphaModFix/>
          </a:blip>
          <a:srcRect/>
          <a:stretch/>
        </p:blipFill>
        <p:spPr>
          <a:xfrm>
            <a:off x="8452022" y="98661"/>
            <a:ext cx="576327" cy="576327"/>
          </a:xfrm>
          <a:prstGeom prst="rect">
            <a:avLst/>
          </a:prstGeom>
          <a:noFill/>
          <a:ln>
            <a:noFill/>
          </a:ln>
        </p:spPr>
      </p:pic>
      <p:pic>
        <p:nvPicPr>
          <p:cNvPr id="269" name="Google Shape;269;p39"/>
          <p:cNvPicPr preferRelativeResize="0"/>
          <p:nvPr/>
        </p:nvPicPr>
        <p:blipFill rotWithShape="1">
          <a:blip r:embed="rId4">
            <a:alphaModFix/>
          </a:blip>
          <a:srcRect/>
          <a:stretch/>
        </p:blipFill>
        <p:spPr>
          <a:xfrm>
            <a:off x="2187700" y="1136825"/>
            <a:ext cx="4699425" cy="37363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0"/>
          <p:cNvSpPr txBox="1">
            <a:spLocks noGrp="1"/>
          </p:cNvSpPr>
          <p:nvPr>
            <p:ph type="title"/>
          </p:nvPr>
        </p:nvSpPr>
        <p:spPr>
          <a:xfrm>
            <a:off x="628650" y="273844"/>
            <a:ext cx="3714750" cy="576327"/>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75" name="Google Shape;275;p40"/>
          <p:cNvPicPr preferRelativeResize="0"/>
          <p:nvPr/>
        </p:nvPicPr>
        <p:blipFill rotWithShape="1">
          <a:blip r:embed="rId3">
            <a:alphaModFix/>
          </a:blip>
          <a:srcRect/>
          <a:stretch/>
        </p:blipFill>
        <p:spPr>
          <a:xfrm>
            <a:off x="8452022" y="98661"/>
            <a:ext cx="576327" cy="576327"/>
          </a:xfrm>
          <a:prstGeom prst="rect">
            <a:avLst/>
          </a:prstGeom>
          <a:noFill/>
          <a:ln>
            <a:noFill/>
          </a:ln>
        </p:spPr>
      </p:pic>
      <p:pic>
        <p:nvPicPr>
          <p:cNvPr id="276" name="Google Shape;276;p40"/>
          <p:cNvPicPr preferRelativeResize="0"/>
          <p:nvPr/>
        </p:nvPicPr>
        <p:blipFill rotWithShape="1">
          <a:blip r:embed="rId4">
            <a:alphaModFix/>
          </a:blip>
          <a:srcRect/>
          <a:stretch/>
        </p:blipFill>
        <p:spPr>
          <a:xfrm>
            <a:off x="1739275" y="1132850"/>
            <a:ext cx="5590425" cy="3573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1"/>
          <p:cNvSpPr txBox="1">
            <a:spLocks noGrp="1"/>
          </p:cNvSpPr>
          <p:nvPr>
            <p:ph type="title"/>
          </p:nvPr>
        </p:nvSpPr>
        <p:spPr>
          <a:xfrm>
            <a:off x="628650" y="273844"/>
            <a:ext cx="3714750" cy="576327"/>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82" name="Google Shape;282;p41"/>
          <p:cNvPicPr preferRelativeResize="0"/>
          <p:nvPr/>
        </p:nvPicPr>
        <p:blipFill rotWithShape="1">
          <a:blip r:embed="rId3">
            <a:alphaModFix/>
          </a:blip>
          <a:srcRect/>
          <a:stretch/>
        </p:blipFill>
        <p:spPr>
          <a:xfrm>
            <a:off x="8452022" y="98661"/>
            <a:ext cx="576327" cy="576327"/>
          </a:xfrm>
          <a:prstGeom prst="rect">
            <a:avLst/>
          </a:prstGeom>
          <a:noFill/>
          <a:ln>
            <a:noFill/>
          </a:ln>
        </p:spPr>
      </p:pic>
      <p:pic>
        <p:nvPicPr>
          <p:cNvPr id="283" name="Google Shape;283;p41"/>
          <p:cNvPicPr preferRelativeResize="0"/>
          <p:nvPr/>
        </p:nvPicPr>
        <p:blipFill rotWithShape="1">
          <a:blip r:embed="rId4">
            <a:alphaModFix/>
          </a:blip>
          <a:srcRect/>
          <a:stretch/>
        </p:blipFill>
        <p:spPr>
          <a:xfrm>
            <a:off x="1409300" y="1311701"/>
            <a:ext cx="6283299" cy="3441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2"/>
          <p:cNvSpPr txBox="1">
            <a:spLocks noGrp="1"/>
          </p:cNvSpPr>
          <p:nvPr>
            <p:ph type="title"/>
          </p:nvPr>
        </p:nvSpPr>
        <p:spPr>
          <a:xfrm>
            <a:off x="628650" y="273844"/>
            <a:ext cx="3714750" cy="576327"/>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89" name="Google Shape;289;p42"/>
          <p:cNvPicPr preferRelativeResize="0"/>
          <p:nvPr/>
        </p:nvPicPr>
        <p:blipFill rotWithShape="1">
          <a:blip r:embed="rId3">
            <a:alphaModFix/>
          </a:blip>
          <a:srcRect/>
          <a:stretch/>
        </p:blipFill>
        <p:spPr>
          <a:xfrm>
            <a:off x="8452022" y="98661"/>
            <a:ext cx="576327" cy="576327"/>
          </a:xfrm>
          <a:prstGeom prst="rect">
            <a:avLst/>
          </a:prstGeom>
          <a:noFill/>
          <a:ln>
            <a:noFill/>
          </a:ln>
        </p:spPr>
      </p:pic>
      <p:pic>
        <p:nvPicPr>
          <p:cNvPr id="290" name="Google Shape;290;p42"/>
          <p:cNvPicPr preferRelativeResize="0"/>
          <p:nvPr/>
        </p:nvPicPr>
        <p:blipFill rotWithShape="1">
          <a:blip r:embed="rId4">
            <a:alphaModFix/>
          </a:blip>
          <a:srcRect/>
          <a:stretch/>
        </p:blipFill>
        <p:spPr>
          <a:xfrm>
            <a:off x="1901395" y="850168"/>
            <a:ext cx="4979678" cy="41546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3"/>
          <p:cNvSpPr txBox="1">
            <a:spLocks noGrp="1"/>
          </p:cNvSpPr>
          <p:nvPr>
            <p:ph type="title"/>
          </p:nvPr>
        </p:nvSpPr>
        <p:spPr>
          <a:xfrm>
            <a:off x="628650" y="273844"/>
            <a:ext cx="3714750" cy="576327"/>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96" name="Google Shape;296;p43"/>
          <p:cNvPicPr preferRelativeResize="0"/>
          <p:nvPr/>
        </p:nvPicPr>
        <p:blipFill rotWithShape="1">
          <a:blip r:embed="rId3">
            <a:alphaModFix/>
          </a:blip>
          <a:srcRect/>
          <a:stretch/>
        </p:blipFill>
        <p:spPr>
          <a:xfrm>
            <a:off x="8452022" y="98661"/>
            <a:ext cx="576327" cy="576327"/>
          </a:xfrm>
          <a:prstGeom prst="rect">
            <a:avLst/>
          </a:prstGeom>
          <a:noFill/>
          <a:ln>
            <a:noFill/>
          </a:ln>
        </p:spPr>
      </p:pic>
      <p:pic>
        <p:nvPicPr>
          <p:cNvPr id="297" name="Google Shape;297;p43"/>
          <p:cNvPicPr preferRelativeResize="0"/>
          <p:nvPr/>
        </p:nvPicPr>
        <p:blipFill rotWithShape="1">
          <a:blip r:embed="rId4">
            <a:alphaModFix/>
          </a:blip>
          <a:srcRect/>
          <a:stretch/>
        </p:blipFill>
        <p:spPr>
          <a:xfrm>
            <a:off x="4887098" y="2637267"/>
            <a:ext cx="3965745" cy="2390323"/>
          </a:xfrm>
          <a:prstGeom prst="rect">
            <a:avLst/>
          </a:prstGeom>
          <a:noFill/>
          <a:ln>
            <a:noFill/>
          </a:ln>
        </p:spPr>
      </p:pic>
      <p:pic>
        <p:nvPicPr>
          <p:cNvPr id="298" name="Google Shape;298;p43"/>
          <p:cNvPicPr preferRelativeResize="0"/>
          <p:nvPr/>
        </p:nvPicPr>
        <p:blipFill rotWithShape="1">
          <a:blip r:embed="rId5">
            <a:alphaModFix/>
          </a:blip>
          <a:srcRect/>
          <a:stretch/>
        </p:blipFill>
        <p:spPr>
          <a:xfrm>
            <a:off x="-129" y="850172"/>
            <a:ext cx="5033519" cy="29822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628650" y="273844"/>
            <a:ext cx="3714750" cy="994172"/>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a:solidFill>
                  <a:srgbClr val="C00000"/>
                </a:solidFill>
                <a:latin typeface="Calibri"/>
                <a:ea typeface="Calibri"/>
                <a:cs typeface="Calibri"/>
                <a:sym typeface="Calibri"/>
              </a:rPr>
              <a:t>Business</a:t>
            </a:r>
            <a:r>
              <a:rPr lang="en" sz="3000">
                <a:solidFill>
                  <a:srgbClr val="C00000"/>
                </a:solidFill>
                <a:latin typeface="Calibri"/>
                <a:ea typeface="Calibri"/>
                <a:cs typeface="Calibri"/>
                <a:sym typeface="Calibri"/>
              </a:rPr>
              <a:t> Overview</a:t>
            </a:r>
            <a:endParaRPr sz="3000">
              <a:solidFill>
                <a:srgbClr val="C00000"/>
              </a:solidFill>
              <a:latin typeface="Calibri"/>
              <a:ea typeface="Calibri"/>
              <a:cs typeface="Calibri"/>
              <a:sym typeface="Calibri"/>
            </a:endParaRPr>
          </a:p>
        </p:txBody>
      </p:sp>
      <p:sp>
        <p:nvSpPr>
          <p:cNvPr id="137" name="Google Shape;137;p26"/>
          <p:cNvSpPr txBox="1">
            <a:spLocks noGrp="1"/>
          </p:cNvSpPr>
          <p:nvPr>
            <p:ph type="body" idx="1"/>
          </p:nvPr>
        </p:nvSpPr>
        <p:spPr>
          <a:xfrm>
            <a:off x="628650" y="1379300"/>
            <a:ext cx="5393400" cy="2538000"/>
          </a:xfrm>
          <a:prstGeom prst="rect">
            <a:avLst/>
          </a:prstGeom>
          <a:noFill/>
          <a:ln>
            <a:noFill/>
          </a:ln>
        </p:spPr>
        <p:txBody>
          <a:bodyPr spcFirstLastPara="1" wrap="square" lIns="68575" tIns="68575" rIns="68575" bIns="68575" anchor="t" anchorCtr="0">
            <a:noAutofit/>
          </a:bodyPr>
          <a:lstStyle/>
          <a:p>
            <a:pPr marL="457200" lvl="0" indent="-342900" algn="l" rtl="0">
              <a:lnSpc>
                <a:spcPct val="100000"/>
              </a:lnSpc>
              <a:spcBef>
                <a:spcPts val="0"/>
              </a:spcBef>
              <a:spcAft>
                <a:spcPts val="0"/>
              </a:spcAft>
              <a:buSzPts val="1800"/>
              <a:buChar char="•"/>
            </a:pPr>
            <a:r>
              <a:rPr lang="en" sz="1800"/>
              <a:t>Airbnb </a:t>
            </a:r>
            <a:r>
              <a:rPr lang="en" sz="1800">
                <a:solidFill>
                  <a:srgbClr val="134F5C"/>
                </a:solidFill>
              </a:rPr>
              <a:t> </a:t>
            </a:r>
            <a:r>
              <a:rPr lang="en" sz="1800"/>
              <a:t>- </a:t>
            </a:r>
            <a:r>
              <a:rPr lang="en" sz="1800">
                <a:solidFill>
                  <a:srgbClr val="134F5C"/>
                </a:solidFill>
              </a:rPr>
              <a:t> </a:t>
            </a:r>
            <a:r>
              <a:rPr lang="en" sz="1800">
                <a:highlight>
                  <a:srgbClr val="FFFFFF"/>
                </a:highlight>
              </a:rPr>
              <a:t>“Air bed and breakfast”</a:t>
            </a:r>
            <a:endParaRPr sz="1800">
              <a:highlight>
                <a:srgbClr val="FFFFFF"/>
              </a:highlight>
            </a:endParaRPr>
          </a:p>
          <a:p>
            <a:pPr marL="457200" lvl="0" indent="-342900" algn="l" rtl="0">
              <a:lnSpc>
                <a:spcPct val="100000"/>
              </a:lnSpc>
              <a:spcBef>
                <a:spcPts val="0"/>
              </a:spcBef>
              <a:spcAft>
                <a:spcPts val="0"/>
              </a:spcAft>
              <a:buSzPts val="1800"/>
              <a:buChar char="•"/>
            </a:pPr>
            <a:r>
              <a:rPr lang="en" sz="1800">
                <a:highlight>
                  <a:srgbClr val="FFFFFF"/>
                </a:highlight>
              </a:rPr>
              <a:t>Presence in 220 countries</a:t>
            </a:r>
            <a:endParaRPr sz="1800">
              <a:highlight>
                <a:srgbClr val="FFFFFF"/>
              </a:highlight>
            </a:endParaRPr>
          </a:p>
          <a:p>
            <a:pPr marL="457200" lvl="0" indent="-342900" algn="l" rtl="0">
              <a:lnSpc>
                <a:spcPct val="100000"/>
              </a:lnSpc>
              <a:spcBef>
                <a:spcPts val="0"/>
              </a:spcBef>
              <a:spcAft>
                <a:spcPts val="0"/>
              </a:spcAft>
              <a:buSzPts val="1800"/>
              <a:buChar char="•"/>
            </a:pPr>
            <a:r>
              <a:rPr lang="en" sz="1800">
                <a:highlight>
                  <a:srgbClr val="FFFFFF"/>
                </a:highlight>
              </a:rPr>
              <a:t>It has 150 million customers worldwide</a:t>
            </a:r>
            <a:endParaRPr sz="1800">
              <a:highlight>
                <a:srgbClr val="FFFFFF"/>
              </a:highlight>
            </a:endParaRPr>
          </a:p>
          <a:p>
            <a:pPr marL="457200" lvl="0" indent="-342900" algn="l" rtl="0">
              <a:lnSpc>
                <a:spcPct val="100000"/>
              </a:lnSpc>
              <a:spcBef>
                <a:spcPts val="0"/>
              </a:spcBef>
              <a:spcAft>
                <a:spcPts val="0"/>
              </a:spcAft>
              <a:buSzPts val="1800"/>
              <a:buChar char="•"/>
            </a:pPr>
            <a:r>
              <a:rPr lang="en" sz="1800">
                <a:highlight>
                  <a:srgbClr val="FFFFFF"/>
                </a:highlight>
              </a:rPr>
              <a:t>Revenue : 4.8$ billion in 2019</a:t>
            </a:r>
            <a:endParaRPr sz="1800">
              <a:highlight>
                <a:srgbClr val="FFFFFF"/>
              </a:highlight>
            </a:endParaRPr>
          </a:p>
          <a:p>
            <a:pPr marL="457200" lvl="0" indent="-342900" algn="l" rtl="0">
              <a:lnSpc>
                <a:spcPct val="100000"/>
              </a:lnSpc>
              <a:spcBef>
                <a:spcPts val="0"/>
              </a:spcBef>
              <a:spcAft>
                <a:spcPts val="0"/>
              </a:spcAft>
              <a:buSzPts val="1800"/>
              <a:buChar char="•"/>
            </a:pPr>
            <a:r>
              <a:rPr lang="en" sz="1800">
                <a:highlight>
                  <a:srgbClr val="FFFFFF"/>
                </a:highlight>
              </a:rPr>
              <a:t>Business :  Lodging, Hospitality</a:t>
            </a:r>
            <a:endParaRPr sz="1800">
              <a:highlight>
                <a:srgbClr val="FFFFFF"/>
              </a:highlight>
            </a:endParaRPr>
          </a:p>
          <a:p>
            <a:pPr marL="457200" lvl="0" indent="-342900" algn="l" rtl="0">
              <a:lnSpc>
                <a:spcPct val="100000"/>
              </a:lnSpc>
              <a:spcBef>
                <a:spcPts val="0"/>
              </a:spcBef>
              <a:spcAft>
                <a:spcPts val="0"/>
              </a:spcAft>
              <a:buSzPts val="1800"/>
              <a:buChar char="•"/>
            </a:pPr>
            <a:r>
              <a:rPr lang="en" sz="1800">
                <a:highlight>
                  <a:srgbClr val="FFFFFF"/>
                </a:highlight>
              </a:rPr>
              <a:t>This dataset consists of booking data at various airbnb’s throughout NYC in 2019</a:t>
            </a:r>
            <a:endParaRPr sz="1800">
              <a:highlight>
                <a:srgbClr val="FFFFFF"/>
              </a:highlight>
            </a:endParaRPr>
          </a:p>
        </p:txBody>
      </p:sp>
      <p:pic>
        <p:nvPicPr>
          <p:cNvPr id="138" name="Google Shape;138;p26" descr="Airbnb | LinkedIn"/>
          <p:cNvPicPr preferRelativeResize="0"/>
          <p:nvPr/>
        </p:nvPicPr>
        <p:blipFill rotWithShape="1">
          <a:blip r:embed="rId3">
            <a:alphaModFix/>
          </a:blip>
          <a:srcRect l="2302" t="1732" r="2710" b="2703"/>
          <a:stretch/>
        </p:blipFill>
        <p:spPr>
          <a:xfrm>
            <a:off x="6278408" y="352313"/>
            <a:ext cx="2749941" cy="2766668"/>
          </a:xfrm>
          <a:prstGeom prst="rect">
            <a:avLst/>
          </a:prstGeom>
          <a:noFill/>
          <a:ln>
            <a:noFill/>
          </a:ln>
        </p:spPr>
      </p:pic>
      <p:pic>
        <p:nvPicPr>
          <p:cNvPr id="139" name="Google Shape;139;p26"/>
          <p:cNvPicPr preferRelativeResize="0"/>
          <p:nvPr/>
        </p:nvPicPr>
        <p:blipFill rotWithShape="1">
          <a:blip r:embed="rId4">
            <a:alphaModFix/>
          </a:blip>
          <a:srcRect/>
          <a:stretch/>
        </p:blipFill>
        <p:spPr>
          <a:xfrm>
            <a:off x="8452022" y="98661"/>
            <a:ext cx="576327" cy="57632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4"/>
          <p:cNvSpPr txBox="1">
            <a:spLocks noGrp="1"/>
          </p:cNvSpPr>
          <p:nvPr>
            <p:ph type="title"/>
          </p:nvPr>
        </p:nvSpPr>
        <p:spPr>
          <a:xfrm>
            <a:off x="628650" y="273844"/>
            <a:ext cx="3714750" cy="576327"/>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04" name="Google Shape;304;p44"/>
          <p:cNvPicPr preferRelativeResize="0"/>
          <p:nvPr/>
        </p:nvPicPr>
        <p:blipFill rotWithShape="1">
          <a:blip r:embed="rId3">
            <a:alphaModFix/>
          </a:blip>
          <a:srcRect/>
          <a:stretch/>
        </p:blipFill>
        <p:spPr>
          <a:xfrm>
            <a:off x="8452022" y="98661"/>
            <a:ext cx="576327" cy="576327"/>
          </a:xfrm>
          <a:prstGeom prst="rect">
            <a:avLst/>
          </a:prstGeom>
          <a:noFill/>
          <a:ln>
            <a:noFill/>
          </a:ln>
        </p:spPr>
      </p:pic>
      <p:pic>
        <p:nvPicPr>
          <p:cNvPr id="305" name="Google Shape;305;p44"/>
          <p:cNvPicPr preferRelativeResize="0"/>
          <p:nvPr/>
        </p:nvPicPr>
        <p:blipFill rotWithShape="1">
          <a:blip r:embed="rId4">
            <a:alphaModFix/>
          </a:blip>
          <a:srcRect/>
          <a:stretch/>
        </p:blipFill>
        <p:spPr>
          <a:xfrm>
            <a:off x="1312341" y="1082178"/>
            <a:ext cx="6119266" cy="36317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5"/>
          <p:cNvSpPr txBox="1">
            <a:spLocks noGrp="1"/>
          </p:cNvSpPr>
          <p:nvPr>
            <p:ph type="title"/>
          </p:nvPr>
        </p:nvSpPr>
        <p:spPr>
          <a:xfrm>
            <a:off x="628650" y="273844"/>
            <a:ext cx="3714750" cy="576327"/>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11" name="Google Shape;311;p45"/>
          <p:cNvPicPr preferRelativeResize="0"/>
          <p:nvPr/>
        </p:nvPicPr>
        <p:blipFill rotWithShape="1">
          <a:blip r:embed="rId3">
            <a:alphaModFix/>
          </a:blip>
          <a:srcRect/>
          <a:stretch/>
        </p:blipFill>
        <p:spPr>
          <a:xfrm>
            <a:off x="8452022" y="98661"/>
            <a:ext cx="576327" cy="576327"/>
          </a:xfrm>
          <a:prstGeom prst="rect">
            <a:avLst/>
          </a:prstGeom>
          <a:noFill/>
          <a:ln>
            <a:noFill/>
          </a:ln>
        </p:spPr>
      </p:pic>
      <p:pic>
        <p:nvPicPr>
          <p:cNvPr id="312" name="Google Shape;312;p45"/>
          <p:cNvPicPr preferRelativeResize="0"/>
          <p:nvPr/>
        </p:nvPicPr>
        <p:blipFill rotWithShape="1">
          <a:blip r:embed="rId4">
            <a:alphaModFix/>
          </a:blip>
          <a:srcRect/>
          <a:stretch/>
        </p:blipFill>
        <p:spPr>
          <a:xfrm>
            <a:off x="427220" y="850172"/>
            <a:ext cx="7659974" cy="40803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628650" y="273844"/>
            <a:ext cx="3714750" cy="576327"/>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18" name="Google Shape;318;p46"/>
          <p:cNvPicPr preferRelativeResize="0"/>
          <p:nvPr/>
        </p:nvPicPr>
        <p:blipFill rotWithShape="1">
          <a:blip r:embed="rId3">
            <a:alphaModFix/>
          </a:blip>
          <a:srcRect/>
          <a:stretch/>
        </p:blipFill>
        <p:spPr>
          <a:xfrm>
            <a:off x="8452022" y="98661"/>
            <a:ext cx="576327" cy="576327"/>
          </a:xfrm>
          <a:prstGeom prst="rect">
            <a:avLst/>
          </a:prstGeom>
          <a:noFill/>
          <a:ln>
            <a:noFill/>
          </a:ln>
        </p:spPr>
      </p:pic>
      <p:pic>
        <p:nvPicPr>
          <p:cNvPr id="319" name="Google Shape;319;p46"/>
          <p:cNvPicPr preferRelativeResize="0"/>
          <p:nvPr/>
        </p:nvPicPr>
        <p:blipFill rotWithShape="1">
          <a:blip r:embed="rId4">
            <a:alphaModFix/>
          </a:blip>
          <a:srcRect/>
          <a:stretch/>
        </p:blipFill>
        <p:spPr>
          <a:xfrm>
            <a:off x="1495268" y="850171"/>
            <a:ext cx="5191496" cy="413634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7"/>
          <p:cNvSpPr txBox="1">
            <a:spLocks noGrp="1"/>
          </p:cNvSpPr>
          <p:nvPr>
            <p:ph type="title"/>
          </p:nvPr>
        </p:nvSpPr>
        <p:spPr>
          <a:xfrm>
            <a:off x="628650" y="273844"/>
            <a:ext cx="3714750" cy="576327"/>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25" name="Google Shape;325;p47"/>
          <p:cNvPicPr preferRelativeResize="0"/>
          <p:nvPr/>
        </p:nvPicPr>
        <p:blipFill rotWithShape="1">
          <a:blip r:embed="rId3">
            <a:alphaModFix/>
          </a:blip>
          <a:srcRect/>
          <a:stretch/>
        </p:blipFill>
        <p:spPr>
          <a:xfrm>
            <a:off x="8452022" y="98661"/>
            <a:ext cx="576327" cy="576327"/>
          </a:xfrm>
          <a:prstGeom prst="rect">
            <a:avLst/>
          </a:prstGeom>
          <a:noFill/>
          <a:ln>
            <a:noFill/>
          </a:ln>
        </p:spPr>
      </p:pic>
      <p:pic>
        <p:nvPicPr>
          <p:cNvPr id="326" name="Google Shape;326;p47"/>
          <p:cNvPicPr preferRelativeResize="0"/>
          <p:nvPr/>
        </p:nvPicPr>
        <p:blipFill rotWithShape="1">
          <a:blip r:embed="rId4">
            <a:alphaModFix/>
          </a:blip>
          <a:srcRect/>
          <a:stretch/>
        </p:blipFill>
        <p:spPr>
          <a:xfrm>
            <a:off x="1486600" y="753950"/>
            <a:ext cx="5764899" cy="4115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8"/>
          <p:cNvSpPr txBox="1">
            <a:spLocks noGrp="1"/>
          </p:cNvSpPr>
          <p:nvPr>
            <p:ph type="title"/>
          </p:nvPr>
        </p:nvSpPr>
        <p:spPr>
          <a:xfrm>
            <a:off x="628650" y="273844"/>
            <a:ext cx="3714750" cy="576327"/>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32" name="Google Shape;332;p48"/>
          <p:cNvPicPr preferRelativeResize="0"/>
          <p:nvPr/>
        </p:nvPicPr>
        <p:blipFill rotWithShape="1">
          <a:blip r:embed="rId3">
            <a:alphaModFix/>
          </a:blip>
          <a:srcRect/>
          <a:stretch/>
        </p:blipFill>
        <p:spPr>
          <a:xfrm>
            <a:off x="8452022" y="98661"/>
            <a:ext cx="576327" cy="576327"/>
          </a:xfrm>
          <a:prstGeom prst="rect">
            <a:avLst/>
          </a:prstGeom>
          <a:noFill/>
          <a:ln>
            <a:noFill/>
          </a:ln>
        </p:spPr>
      </p:pic>
      <p:pic>
        <p:nvPicPr>
          <p:cNvPr id="333" name="Google Shape;333;p48"/>
          <p:cNvPicPr preferRelativeResize="0"/>
          <p:nvPr/>
        </p:nvPicPr>
        <p:blipFill rotWithShape="1">
          <a:blip r:embed="rId4">
            <a:alphaModFix/>
          </a:blip>
          <a:srcRect/>
          <a:stretch/>
        </p:blipFill>
        <p:spPr>
          <a:xfrm>
            <a:off x="107350" y="1955650"/>
            <a:ext cx="8870400" cy="2512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xfrm>
            <a:off x="628650" y="273844"/>
            <a:ext cx="3714750" cy="576327"/>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39" name="Google Shape;339;p49"/>
          <p:cNvPicPr preferRelativeResize="0"/>
          <p:nvPr/>
        </p:nvPicPr>
        <p:blipFill rotWithShape="1">
          <a:blip r:embed="rId3">
            <a:alphaModFix/>
          </a:blip>
          <a:srcRect/>
          <a:stretch/>
        </p:blipFill>
        <p:spPr>
          <a:xfrm>
            <a:off x="8452022" y="98661"/>
            <a:ext cx="576327" cy="576327"/>
          </a:xfrm>
          <a:prstGeom prst="rect">
            <a:avLst/>
          </a:prstGeom>
          <a:noFill/>
          <a:ln>
            <a:noFill/>
          </a:ln>
        </p:spPr>
      </p:pic>
      <p:pic>
        <p:nvPicPr>
          <p:cNvPr id="340" name="Google Shape;340;p49"/>
          <p:cNvPicPr preferRelativeResize="0"/>
          <p:nvPr/>
        </p:nvPicPr>
        <p:blipFill rotWithShape="1">
          <a:blip r:embed="rId4">
            <a:alphaModFix/>
          </a:blip>
          <a:srcRect/>
          <a:stretch/>
        </p:blipFill>
        <p:spPr>
          <a:xfrm>
            <a:off x="1827425" y="789150"/>
            <a:ext cx="5104776" cy="4277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0"/>
          <p:cNvSpPr txBox="1">
            <a:spLocks noGrp="1"/>
          </p:cNvSpPr>
          <p:nvPr>
            <p:ph type="title"/>
          </p:nvPr>
        </p:nvSpPr>
        <p:spPr>
          <a:xfrm>
            <a:off x="628650" y="273844"/>
            <a:ext cx="3714750" cy="576327"/>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46" name="Google Shape;346;p50"/>
          <p:cNvPicPr preferRelativeResize="0"/>
          <p:nvPr/>
        </p:nvPicPr>
        <p:blipFill rotWithShape="1">
          <a:blip r:embed="rId3">
            <a:alphaModFix/>
          </a:blip>
          <a:srcRect/>
          <a:stretch/>
        </p:blipFill>
        <p:spPr>
          <a:xfrm>
            <a:off x="8452022" y="98661"/>
            <a:ext cx="576327" cy="576327"/>
          </a:xfrm>
          <a:prstGeom prst="rect">
            <a:avLst/>
          </a:prstGeom>
          <a:noFill/>
          <a:ln>
            <a:noFill/>
          </a:ln>
        </p:spPr>
      </p:pic>
      <p:pic>
        <p:nvPicPr>
          <p:cNvPr id="347" name="Google Shape;347;p50"/>
          <p:cNvPicPr preferRelativeResize="0"/>
          <p:nvPr/>
        </p:nvPicPr>
        <p:blipFill rotWithShape="1">
          <a:blip r:embed="rId4">
            <a:alphaModFix/>
          </a:blip>
          <a:srcRect/>
          <a:stretch/>
        </p:blipFill>
        <p:spPr>
          <a:xfrm>
            <a:off x="1356406" y="980487"/>
            <a:ext cx="6228388" cy="40437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1"/>
          <p:cNvSpPr txBox="1">
            <a:spLocks noGrp="1"/>
          </p:cNvSpPr>
          <p:nvPr>
            <p:ph type="title"/>
          </p:nvPr>
        </p:nvSpPr>
        <p:spPr>
          <a:xfrm>
            <a:off x="460010" y="189108"/>
            <a:ext cx="3714750" cy="576327"/>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53" name="Google Shape;353;p51"/>
          <p:cNvPicPr preferRelativeResize="0"/>
          <p:nvPr/>
        </p:nvPicPr>
        <p:blipFill rotWithShape="1">
          <a:blip r:embed="rId3">
            <a:alphaModFix/>
          </a:blip>
          <a:srcRect/>
          <a:stretch/>
        </p:blipFill>
        <p:spPr>
          <a:xfrm>
            <a:off x="8452022" y="98661"/>
            <a:ext cx="576327" cy="576327"/>
          </a:xfrm>
          <a:prstGeom prst="rect">
            <a:avLst/>
          </a:prstGeom>
          <a:noFill/>
          <a:ln>
            <a:noFill/>
          </a:ln>
        </p:spPr>
      </p:pic>
      <p:pic>
        <p:nvPicPr>
          <p:cNvPr id="354" name="Google Shape;354;p51"/>
          <p:cNvPicPr preferRelativeResize="0"/>
          <p:nvPr/>
        </p:nvPicPr>
        <p:blipFill rotWithShape="1">
          <a:blip r:embed="rId4">
            <a:alphaModFix/>
          </a:blip>
          <a:srcRect/>
          <a:stretch/>
        </p:blipFill>
        <p:spPr>
          <a:xfrm>
            <a:off x="2237282" y="765435"/>
            <a:ext cx="4378065" cy="437806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2"/>
          <p:cNvSpPr txBox="1">
            <a:spLocks noGrp="1"/>
          </p:cNvSpPr>
          <p:nvPr>
            <p:ph type="title"/>
          </p:nvPr>
        </p:nvSpPr>
        <p:spPr>
          <a:xfrm>
            <a:off x="628650" y="249994"/>
            <a:ext cx="3714900" cy="5763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3000">
                <a:solidFill>
                  <a:srgbClr val="C00000"/>
                </a:solidFill>
              </a:rPr>
              <a:t>Conclusion</a:t>
            </a:r>
            <a:endParaRPr sz="3000">
              <a:solidFill>
                <a:srgbClr val="C00000"/>
              </a:solidFill>
              <a:latin typeface="Calibri"/>
              <a:ea typeface="Calibri"/>
              <a:cs typeface="Calibri"/>
              <a:sym typeface="Calibri"/>
            </a:endParaRPr>
          </a:p>
        </p:txBody>
      </p:sp>
      <p:pic>
        <p:nvPicPr>
          <p:cNvPr id="360" name="Google Shape;360;p52"/>
          <p:cNvPicPr preferRelativeResize="0"/>
          <p:nvPr/>
        </p:nvPicPr>
        <p:blipFill rotWithShape="1">
          <a:blip r:embed="rId3">
            <a:alphaModFix/>
          </a:blip>
          <a:srcRect/>
          <a:stretch/>
        </p:blipFill>
        <p:spPr>
          <a:xfrm>
            <a:off x="8452022" y="98661"/>
            <a:ext cx="576327" cy="576327"/>
          </a:xfrm>
          <a:prstGeom prst="rect">
            <a:avLst/>
          </a:prstGeom>
          <a:noFill/>
          <a:ln>
            <a:noFill/>
          </a:ln>
        </p:spPr>
      </p:pic>
      <p:sp>
        <p:nvSpPr>
          <p:cNvPr id="361" name="Google Shape;361;p52"/>
          <p:cNvSpPr txBox="1"/>
          <p:nvPr/>
        </p:nvSpPr>
        <p:spPr>
          <a:xfrm>
            <a:off x="628650" y="1001675"/>
            <a:ext cx="7894200" cy="384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457200" lvl="0" indent="-317500" algn="l" rtl="0">
              <a:spcBef>
                <a:spcPts val="0"/>
              </a:spcBef>
              <a:spcAft>
                <a:spcPts val="0"/>
              </a:spcAft>
              <a:buSzPts val="1400"/>
              <a:buAutoNum type="arabicPeriod"/>
            </a:pPr>
            <a:r>
              <a:rPr lang="en"/>
              <a:t>The 2019 Airbnb NYC project revealed a significant growth in the number of listings in New York City, indicating a booming short-term rental market.</a:t>
            </a:r>
            <a:endParaRPr/>
          </a:p>
          <a:p>
            <a:pPr marL="457200" lvl="0" indent="-317500" algn="l" rtl="0">
              <a:spcBef>
                <a:spcPts val="0"/>
              </a:spcBef>
              <a:spcAft>
                <a:spcPts val="0"/>
              </a:spcAft>
              <a:buSzPts val="1400"/>
              <a:buAutoNum type="arabicPeriod"/>
            </a:pPr>
            <a:r>
              <a:rPr lang="en"/>
              <a:t>Manhattan emerged as the borough with the highest concentration of Airbnb listings.</a:t>
            </a:r>
            <a:endParaRPr/>
          </a:p>
          <a:p>
            <a:pPr marL="457200" lvl="0" indent="-317500" algn="l" rtl="0">
              <a:spcBef>
                <a:spcPts val="0"/>
              </a:spcBef>
              <a:spcAft>
                <a:spcPts val="0"/>
              </a:spcAft>
              <a:buSzPts val="1400"/>
              <a:buAutoNum type="arabicPeriod"/>
            </a:pPr>
            <a:r>
              <a:rPr lang="en"/>
              <a:t>Pricing analysis showed that Manhattan consistently had the highest average nightly rates, while the outer boroughs offered more affordable options.</a:t>
            </a:r>
            <a:endParaRPr/>
          </a:p>
          <a:p>
            <a:pPr marL="457200" lvl="0" indent="-317500" algn="l" rtl="0">
              <a:spcBef>
                <a:spcPts val="0"/>
              </a:spcBef>
              <a:spcAft>
                <a:spcPts val="0"/>
              </a:spcAft>
              <a:buSzPts val="1400"/>
              <a:buAutoNum type="arabicPeriod"/>
            </a:pPr>
            <a:r>
              <a:rPr lang="en"/>
              <a:t>Entire homes and apartments were the most common types of listings, indicating a preference for private accommodations among hosts and guests.</a:t>
            </a:r>
            <a:endParaRPr/>
          </a:p>
          <a:p>
            <a:pPr marL="457200" lvl="0" indent="-317500" algn="l" rtl="0">
              <a:spcBef>
                <a:spcPts val="0"/>
              </a:spcBef>
              <a:spcAft>
                <a:spcPts val="0"/>
              </a:spcAft>
              <a:buSzPts val="1400"/>
              <a:buAutoNum type="arabicPeriod"/>
            </a:pPr>
            <a:r>
              <a:rPr lang="en"/>
              <a:t>However, shared rooms were also available, catering to different budget and accommodation preferences.</a:t>
            </a:r>
            <a:endParaRPr/>
          </a:p>
          <a:p>
            <a:pPr marL="457200" lvl="0" indent="-317500" algn="l" rtl="0">
              <a:spcBef>
                <a:spcPts val="0"/>
              </a:spcBef>
              <a:spcAft>
                <a:spcPts val="0"/>
              </a:spcAft>
              <a:buSzPts val="1400"/>
              <a:buAutoNum type="arabicPeriod"/>
            </a:pPr>
            <a:r>
              <a:rPr lang="en"/>
              <a:t>Host demographics revealed that the majority of hosts in NYC were individuals who rented out their primary residences, suggesting a trend of using short-term rentals for additional income.</a:t>
            </a:r>
            <a:endParaRPr/>
          </a:p>
          <a:p>
            <a:pPr marL="457200" lvl="0" indent="-317500" algn="l" rtl="0">
              <a:spcBef>
                <a:spcPts val="0"/>
              </a:spcBef>
              <a:spcAft>
                <a:spcPts val="0"/>
              </a:spcAft>
              <a:buSzPts val="1400"/>
              <a:buAutoNum type="arabicPeriod"/>
            </a:pPr>
            <a:r>
              <a:rPr lang="en"/>
              <a:t>The presence of hosts with multiple listings highlighted the emergence of professional hosts and potential concerns around commercialization.</a:t>
            </a:r>
            <a:endParaRPr/>
          </a:p>
          <a:p>
            <a:pPr marL="457200" lvl="0" indent="-317500" algn="l" rtl="0">
              <a:spcBef>
                <a:spcPts val="0"/>
              </a:spcBef>
              <a:spcAft>
                <a:spcPts val="0"/>
              </a:spcAft>
              <a:buSzPts val="1400"/>
              <a:buAutoNum type="arabicPeriod"/>
            </a:pPr>
            <a:r>
              <a:rPr lang="en"/>
              <a:t>It is important to note that the project's findings were based on data of only 2019, and subsequent developments in regulations may have further shaped the market dynamics.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3"/>
          <p:cNvSpPr txBox="1">
            <a:spLocks noGrp="1"/>
          </p:cNvSpPr>
          <p:nvPr>
            <p:ph type="title"/>
          </p:nvPr>
        </p:nvSpPr>
        <p:spPr>
          <a:xfrm>
            <a:off x="288450" y="194825"/>
            <a:ext cx="5309700" cy="5763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3000">
                <a:solidFill>
                  <a:srgbClr val="C00000"/>
                </a:solidFill>
              </a:rPr>
              <a:t>Solution to Business Problems</a:t>
            </a:r>
            <a:endParaRPr sz="3000">
              <a:solidFill>
                <a:srgbClr val="C00000"/>
              </a:solidFill>
              <a:latin typeface="Calibri"/>
              <a:ea typeface="Calibri"/>
              <a:cs typeface="Calibri"/>
              <a:sym typeface="Calibri"/>
            </a:endParaRPr>
          </a:p>
        </p:txBody>
      </p:sp>
      <p:pic>
        <p:nvPicPr>
          <p:cNvPr id="367" name="Google Shape;367;p53"/>
          <p:cNvPicPr preferRelativeResize="0"/>
          <p:nvPr/>
        </p:nvPicPr>
        <p:blipFill rotWithShape="1">
          <a:blip r:embed="rId3">
            <a:alphaModFix/>
          </a:blip>
          <a:srcRect/>
          <a:stretch/>
        </p:blipFill>
        <p:spPr>
          <a:xfrm>
            <a:off x="8452022" y="98661"/>
            <a:ext cx="576328" cy="576328"/>
          </a:xfrm>
          <a:prstGeom prst="rect">
            <a:avLst/>
          </a:prstGeom>
          <a:noFill/>
          <a:ln>
            <a:noFill/>
          </a:ln>
        </p:spPr>
      </p:pic>
      <p:sp>
        <p:nvSpPr>
          <p:cNvPr id="368" name="Google Shape;368;p53"/>
          <p:cNvSpPr txBox="1"/>
          <p:nvPr/>
        </p:nvSpPr>
        <p:spPr>
          <a:xfrm>
            <a:off x="288450" y="771125"/>
            <a:ext cx="85671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457200" lvl="0" indent="-317500" algn="l" rtl="0">
              <a:spcBef>
                <a:spcPts val="0"/>
              </a:spcBef>
              <a:spcAft>
                <a:spcPts val="0"/>
              </a:spcAft>
              <a:buSzPts val="1400"/>
              <a:buAutoNum type="arabicPeriod"/>
            </a:pPr>
            <a:r>
              <a:rPr lang="en"/>
              <a:t>Optimize pricing strategy based on factors like location, property type, and amenities to maximize occupancy rates and profitability.</a:t>
            </a:r>
            <a:endParaRPr/>
          </a:p>
          <a:p>
            <a:pPr marL="457200" lvl="0" indent="-317500" algn="l" rtl="0">
              <a:spcBef>
                <a:spcPts val="0"/>
              </a:spcBef>
              <a:spcAft>
                <a:spcPts val="0"/>
              </a:spcAft>
              <a:buSzPts val="1400"/>
              <a:buAutoNum type="arabicPeriod"/>
            </a:pPr>
            <a:r>
              <a:rPr lang="en"/>
              <a:t>Enhance the quality of listings by improving descriptions, photos, and amenities to attract potential guests.</a:t>
            </a:r>
            <a:endParaRPr/>
          </a:p>
          <a:p>
            <a:pPr marL="457200" lvl="0" indent="-317500" algn="l" rtl="0">
              <a:spcBef>
                <a:spcPts val="0"/>
              </a:spcBef>
              <a:spcAft>
                <a:spcPts val="0"/>
              </a:spcAft>
              <a:buSzPts val="1400"/>
              <a:buAutoNum type="arabicPeriod"/>
            </a:pPr>
            <a:r>
              <a:rPr lang="en"/>
              <a:t>Prioritize excellent customer service to ensure a positive guest experience and encourage positive reviews.</a:t>
            </a:r>
            <a:endParaRPr/>
          </a:p>
          <a:p>
            <a:pPr marL="457200" lvl="0" indent="-317500" algn="l" rtl="0">
              <a:spcBef>
                <a:spcPts val="0"/>
              </a:spcBef>
              <a:spcAft>
                <a:spcPts val="0"/>
              </a:spcAft>
              <a:buSzPts val="1400"/>
              <a:buAutoNum type="arabicPeriod"/>
            </a:pPr>
            <a:r>
              <a:rPr lang="en"/>
              <a:t>Maintain consistent property availability, especially during peak seasons and events, to maximize occupancy rates.</a:t>
            </a:r>
            <a:endParaRPr/>
          </a:p>
          <a:p>
            <a:pPr marL="457200" lvl="0" indent="-317500" algn="l" rtl="0">
              <a:spcBef>
                <a:spcPts val="0"/>
              </a:spcBef>
              <a:spcAft>
                <a:spcPts val="0"/>
              </a:spcAft>
              <a:buSzPts val="1400"/>
              <a:buAutoNum type="arabicPeriod"/>
            </a:pPr>
            <a:r>
              <a:rPr lang="en"/>
              <a:t>Monitor competitor activity to stay competitive in the local market and adjust strategies accordingly.</a:t>
            </a:r>
            <a:endParaRPr/>
          </a:p>
          <a:p>
            <a:pPr marL="457200" lvl="0" indent="-317500" algn="l" rtl="0">
              <a:spcBef>
                <a:spcPts val="0"/>
              </a:spcBef>
              <a:spcAft>
                <a:spcPts val="0"/>
              </a:spcAft>
              <a:buSzPts val="1400"/>
              <a:buAutoNum type="arabicPeriod"/>
            </a:pPr>
            <a:r>
              <a:rPr lang="en"/>
              <a:t>Implement special offers, discounts, or loyalty programs to attract and retain guests.</a:t>
            </a:r>
            <a:endParaRPr/>
          </a:p>
          <a:p>
            <a:pPr marL="457200" lvl="0" indent="-317500" algn="l" rtl="0">
              <a:spcBef>
                <a:spcPts val="0"/>
              </a:spcBef>
              <a:spcAft>
                <a:spcPts val="0"/>
              </a:spcAft>
              <a:buSzPts val="1400"/>
              <a:buAutoNum type="arabicPeriod"/>
            </a:pPr>
            <a:r>
              <a:rPr lang="en"/>
              <a:t>Stay compliant with local regulations and legal requirements for short-term rentals.</a:t>
            </a:r>
            <a:endParaRPr/>
          </a:p>
          <a:p>
            <a:pPr marL="457200" lvl="0" indent="-317500" algn="l" rtl="0">
              <a:spcBef>
                <a:spcPts val="0"/>
              </a:spcBef>
              <a:spcAft>
                <a:spcPts val="0"/>
              </a:spcAft>
              <a:buSzPts val="1400"/>
              <a:buAutoNum type="arabicPeriod"/>
            </a:pPr>
            <a:r>
              <a:rPr lang="en"/>
              <a:t>Seek guest feedback to identify areas for improvement and enhance the overall guest experience.</a:t>
            </a:r>
            <a:endParaRPr/>
          </a:p>
          <a:p>
            <a:pPr marL="457200" lvl="0" indent="-317500" algn="l" rtl="0">
              <a:spcBef>
                <a:spcPts val="0"/>
              </a:spcBef>
              <a:spcAft>
                <a:spcPts val="0"/>
              </a:spcAft>
              <a:buSzPts val="1400"/>
              <a:buAutoNum type="arabicPeriod"/>
            </a:pPr>
            <a:r>
              <a:rPr lang="en"/>
              <a:t>Foster positive community relations by being respectful, responsible, and considerate to maintain good community relationships.</a:t>
            </a:r>
            <a:endParaRPr/>
          </a:p>
          <a:p>
            <a:pPr marL="0" lvl="0" indent="0" algn="l" rtl="0">
              <a:spcBef>
                <a:spcPts val="0"/>
              </a:spcBef>
              <a:spcAft>
                <a:spcPts val="0"/>
              </a:spcAft>
              <a:buNone/>
            </a:pPr>
            <a:r>
              <a:rPr lang="en"/>
              <a:t>By following these suggestions, the client can optimize their operations, attract more guests, and achieve their business objectives of maximizing occupancy rates, profitability, and guest satisfaction.</a:t>
            </a:r>
            <a:endParaRPr/>
          </a:p>
          <a:p>
            <a:pPr marL="45720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551964" y="98661"/>
            <a:ext cx="7419056" cy="698592"/>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Problem Statement &amp; Business Objective</a:t>
            </a:r>
            <a:endParaRPr sz="3000">
              <a:solidFill>
                <a:srgbClr val="C00000"/>
              </a:solidFill>
              <a:latin typeface="Calibri"/>
              <a:ea typeface="Calibri"/>
              <a:cs typeface="Calibri"/>
              <a:sym typeface="Calibri"/>
            </a:endParaRPr>
          </a:p>
        </p:txBody>
      </p:sp>
      <p:sp>
        <p:nvSpPr>
          <p:cNvPr id="145" name="Google Shape;145;p27"/>
          <p:cNvSpPr txBox="1">
            <a:spLocks noGrp="1"/>
          </p:cNvSpPr>
          <p:nvPr>
            <p:ph type="body" idx="1"/>
          </p:nvPr>
        </p:nvSpPr>
        <p:spPr>
          <a:xfrm>
            <a:off x="551964" y="951164"/>
            <a:ext cx="7886700" cy="1411559"/>
          </a:xfrm>
          <a:prstGeom prst="rect">
            <a:avLst/>
          </a:prstGeom>
          <a:noFill/>
          <a:ln>
            <a:noFill/>
          </a:ln>
        </p:spPr>
        <p:txBody>
          <a:bodyPr spcFirstLastPara="1" wrap="square" lIns="68575" tIns="68575" rIns="68575" bIns="68575" anchor="t" anchorCtr="0">
            <a:noAutofit/>
          </a:bodyPr>
          <a:lstStyle/>
          <a:p>
            <a:pPr marL="0" lvl="0" indent="0" algn="l" rtl="0">
              <a:lnSpc>
                <a:spcPct val="100000"/>
              </a:lnSpc>
              <a:spcBef>
                <a:spcPts val="0"/>
              </a:spcBef>
              <a:spcAft>
                <a:spcPts val="0"/>
              </a:spcAft>
              <a:buClr>
                <a:srgbClr val="C00000"/>
              </a:buClr>
              <a:buSzPts val="2100"/>
              <a:buNone/>
            </a:pPr>
            <a:r>
              <a:rPr lang="en" sz="1200" i="0"/>
              <a:t>The main objective of this exploratory data analysis (EDA) project is to understand the dynamics of Airbnb rentals in New York City (NYC) by analyzing various factors such as pricing, availability, neighborhood groups, room types, and customer feedback. By examining the average price, number of listings, availability, and customer reviews, we aim to gain insights into the pricing patterns, popularity of neighborhoods, customer satisfaction, and market opportunities. This analysis will provide valuable information for potential investors or hosts to make informed decisions and understand the key factors influencing the success and profitability of Airbnb rentals in NYC.</a:t>
            </a:r>
            <a:endParaRPr sz="1800">
              <a:solidFill>
                <a:srgbClr val="134F5C"/>
              </a:solidFill>
            </a:endParaRPr>
          </a:p>
        </p:txBody>
      </p:sp>
      <p:pic>
        <p:nvPicPr>
          <p:cNvPr id="146" name="Google Shape;146;p27"/>
          <p:cNvPicPr preferRelativeResize="0"/>
          <p:nvPr/>
        </p:nvPicPr>
        <p:blipFill rotWithShape="1">
          <a:blip r:embed="rId3">
            <a:alphaModFix/>
          </a:blip>
          <a:srcRect/>
          <a:stretch/>
        </p:blipFill>
        <p:spPr>
          <a:xfrm>
            <a:off x="8452022" y="98661"/>
            <a:ext cx="576327" cy="576327"/>
          </a:xfrm>
          <a:prstGeom prst="rect">
            <a:avLst/>
          </a:prstGeom>
          <a:noFill/>
          <a:ln>
            <a:noFill/>
          </a:ln>
        </p:spPr>
      </p:pic>
      <p:grpSp>
        <p:nvGrpSpPr>
          <p:cNvPr id="147" name="Google Shape;147;p27"/>
          <p:cNvGrpSpPr/>
          <p:nvPr/>
        </p:nvGrpSpPr>
        <p:grpSpPr>
          <a:xfrm>
            <a:off x="1532237" y="3970940"/>
            <a:ext cx="5053914" cy="610952"/>
            <a:chOff x="1861" y="316675"/>
            <a:chExt cx="5873202" cy="557274"/>
          </a:xfrm>
        </p:grpSpPr>
        <p:sp>
          <p:nvSpPr>
            <p:cNvPr id="148" name="Google Shape;148;p27"/>
            <p:cNvSpPr/>
            <p:nvPr/>
          </p:nvSpPr>
          <p:spPr>
            <a:xfrm>
              <a:off x="1861" y="316675"/>
              <a:ext cx="1415004" cy="557274"/>
            </a:xfrm>
            <a:prstGeom prst="homePlate">
              <a:avLst>
                <a:gd name="adj" fmla="val 50000"/>
              </a:avLst>
            </a:prstGeom>
            <a:gradFill>
              <a:gsLst>
                <a:gs pos="0">
                  <a:srgbClr val="7291A1"/>
                </a:gs>
                <a:gs pos="100000">
                  <a:srgbClr val="BAD6E4"/>
                </a:gs>
              </a:gsLst>
              <a:lin ang="16200000" scaled="0"/>
            </a:gradFill>
            <a:ln>
              <a:noFill/>
            </a:ln>
            <a:effectLst>
              <a:outerShdw blurRad="40000" dist="23000" dir="5400000" rotWithShape="0">
                <a:srgbClr val="000000">
                  <a:alpha val="34509"/>
                </a:srgbClr>
              </a:outerShdw>
            </a:effectLst>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 name="Google Shape;149;p27"/>
            <p:cNvSpPr txBox="1"/>
            <p:nvPr/>
          </p:nvSpPr>
          <p:spPr>
            <a:xfrm>
              <a:off x="1861" y="316675"/>
              <a:ext cx="1275686" cy="557274"/>
            </a:xfrm>
            <a:prstGeom prst="rect">
              <a:avLst/>
            </a:prstGeom>
            <a:noFill/>
            <a:ln>
              <a:noFill/>
            </a:ln>
          </p:spPr>
          <p:txBody>
            <a:bodyPr spcFirstLastPara="1" wrap="square" lIns="44000" tIns="22000" rIns="11000" bIns="2200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dk1"/>
                  </a:solidFill>
                  <a:latin typeface="Arial"/>
                  <a:ea typeface="Arial"/>
                  <a:cs typeface="Arial"/>
                  <a:sym typeface="Arial"/>
                </a:rPr>
                <a:t>Data Acquisition &amp; Overview</a:t>
              </a:r>
              <a:endParaRPr sz="1400" b="0" i="0" u="none" strike="noStrike" cap="none">
                <a:solidFill>
                  <a:schemeClr val="dk1"/>
                </a:solidFill>
                <a:latin typeface="Calibri"/>
                <a:ea typeface="Calibri"/>
                <a:cs typeface="Calibri"/>
                <a:sym typeface="Calibri"/>
              </a:endParaRPr>
            </a:p>
          </p:txBody>
        </p:sp>
        <p:sp>
          <p:nvSpPr>
            <p:cNvPr id="150" name="Google Shape;150;p27"/>
            <p:cNvSpPr/>
            <p:nvPr/>
          </p:nvSpPr>
          <p:spPr>
            <a:xfrm>
              <a:off x="1138227" y="316675"/>
              <a:ext cx="1393187" cy="557274"/>
            </a:xfrm>
            <a:prstGeom prst="chevron">
              <a:avLst>
                <a:gd name="adj" fmla="val 50000"/>
              </a:avLst>
            </a:prstGeom>
            <a:gradFill>
              <a:gsLst>
                <a:gs pos="0">
                  <a:srgbClr val="59C39C"/>
                </a:gs>
                <a:gs pos="100000">
                  <a:srgbClr val="A4FFD5"/>
                </a:gs>
              </a:gsLst>
              <a:lin ang="16200000" scaled="0"/>
            </a:gradFill>
            <a:ln>
              <a:noFill/>
            </a:ln>
            <a:effectLst>
              <a:outerShdw blurRad="40000" dist="23000" dir="5400000" rotWithShape="0">
                <a:srgbClr val="000000">
                  <a:alpha val="34509"/>
                </a:srgbClr>
              </a:outerShdw>
            </a:effectLst>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 name="Google Shape;151;p27"/>
            <p:cNvSpPr txBox="1"/>
            <p:nvPr/>
          </p:nvSpPr>
          <p:spPr>
            <a:xfrm>
              <a:off x="1416864" y="316675"/>
              <a:ext cx="835913" cy="557274"/>
            </a:xfrm>
            <a:prstGeom prst="rect">
              <a:avLst/>
            </a:prstGeom>
            <a:noFill/>
            <a:ln>
              <a:noFill/>
            </a:ln>
          </p:spPr>
          <p:txBody>
            <a:bodyPr spcFirstLastPara="1" wrap="square" lIns="33000" tIns="22000" rIns="11000" bIns="2200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dk1"/>
                  </a:solidFill>
                  <a:latin typeface="Arial"/>
                  <a:ea typeface="Arial"/>
                  <a:cs typeface="Arial"/>
                  <a:sym typeface="Arial"/>
                </a:rPr>
                <a:t>Data cleaning </a:t>
              </a:r>
              <a:endParaRPr sz="1400" b="0" i="0" u="none" strike="noStrike" cap="none">
                <a:solidFill>
                  <a:schemeClr val="dk1"/>
                </a:solidFill>
                <a:latin typeface="Calibri"/>
                <a:ea typeface="Calibri"/>
                <a:cs typeface="Calibri"/>
                <a:sym typeface="Calibri"/>
              </a:endParaRPr>
            </a:p>
          </p:txBody>
        </p:sp>
        <p:sp>
          <p:nvSpPr>
            <p:cNvPr id="152" name="Google Shape;152;p27"/>
            <p:cNvSpPr/>
            <p:nvPr/>
          </p:nvSpPr>
          <p:spPr>
            <a:xfrm>
              <a:off x="2252777" y="316675"/>
              <a:ext cx="1393187" cy="557274"/>
            </a:xfrm>
            <a:prstGeom prst="chevron">
              <a:avLst>
                <a:gd name="adj" fmla="val 50000"/>
              </a:avLst>
            </a:prstGeom>
            <a:gradFill>
              <a:gsLst>
                <a:gs pos="0">
                  <a:srgbClr val="48E343"/>
                </a:gs>
                <a:gs pos="100000">
                  <a:srgbClr val="91FF91"/>
                </a:gs>
              </a:gsLst>
              <a:lin ang="16200000" scaled="0"/>
            </a:gradFill>
            <a:ln>
              <a:noFill/>
            </a:ln>
            <a:effectLst>
              <a:outerShdw blurRad="40000" dist="23000" dir="5400000" rotWithShape="0">
                <a:srgbClr val="000000">
                  <a:alpha val="34509"/>
                </a:srgbClr>
              </a:outerShdw>
            </a:effectLst>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 name="Google Shape;153;p27"/>
            <p:cNvSpPr txBox="1"/>
            <p:nvPr/>
          </p:nvSpPr>
          <p:spPr>
            <a:xfrm>
              <a:off x="2531414" y="316675"/>
              <a:ext cx="835913" cy="557274"/>
            </a:xfrm>
            <a:prstGeom prst="rect">
              <a:avLst/>
            </a:prstGeom>
            <a:noFill/>
            <a:ln>
              <a:noFill/>
            </a:ln>
          </p:spPr>
          <p:txBody>
            <a:bodyPr spcFirstLastPara="1" wrap="square" lIns="33000" tIns="22000" rIns="11000" bIns="2200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dk1"/>
                  </a:solidFill>
                  <a:latin typeface="Arial"/>
                  <a:ea typeface="Arial"/>
                  <a:cs typeface="Arial"/>
                  <a:sym typeface="Arial"/>
                </a:rPr>
                <a:t>Data wrangling</a:t>
              </a:r>
              <a:endParaRPr sz="1400" b="0" i="0" u="none" strike="noStrike" cap="none">
                <a:solidFill>
                  <a:schemeClr val="dk1"/>
                </a:solidFill>
                <a:latin typeface="Calibri"/>
                <a:ea typeface="Calibri"/>
                <a:cs typeface="Calibri"/>
                <a:sym typeface="Calibri"/>
              </a:endParaRPr>
            </a:p>
          </p:txBody>
        </p:sp>
        <p:sp>
          <p:nvSpPr>
            <p:cNvPr id="154" name="Google Shape;154;p27"/>
            <p:cNvSpPr/>
            <p:nvPr/>
          </p:nvSpPr>
          <p:spPr>
            <a:xfrm>
              <a:off x="3367327" y="316675"/>
              <a:ext cx="1393187" cy="557274"/>
            </a:xfrm>
            <a:prstGeom prst="chevron">
              <a:avLst>
                <a:gd name="adj" fmla="val 50000"/>
              </a:avLst>
            </a:prstGeom>
            <a:gradFill>
              <a:gsLst>
                <a:gs pos="0">
                  <a:srgbClr val="C6FF31"/>
                </a:gs>
                <a:gs pos="100000">
                  <a:srgbClr val="F3FF7C"/>
                </a:gs>
              </a:gsLst>
              <a:lin ang="16200000" scaled="0"/>
            </a:gradFill>
            <a:ln>
              <a:noFill/>
            </a:ln>
            <a:effectLst>
              <a:outerShdw blurRad="40000" dist="23000" dir="5400000" rotWithShape="0">
                <a:srgbClr val="000000">
                  <a:alpha val="34509"/>
                </a:srgbClr>
              </a:outerShdw>
            </a:effectLst>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 name="Google Shape;155;p27"/>
            <p:cNvSpPr txBox="1"/>
            <p:nvPr/>
          </p:nvSpPr>
          <p:spPr>
            <a:xfrm>
              <a:off x="3645964" y="316675"/>
              <a:ext cx="835913" cy="557274"/>
            </a:xfrm>
            <a:prstGeom prst="rect">
              <a:avLst/>
            </a:prstGeom>
            <a:noFill/>
            <a:ln>
              <a:noFill/>
            </a:ln>
          </p:spPr>
          <p:txBody>
            <a:bodyPr spcFirstLastPara="1" wrap="square" lIns="33000" tIns="22000" rIns="11000" bIns="2200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dk1"/>
                  </a:solidFill>
                  <a:latin typeface="Arial"/>
                  <a:ea typeface="Arial"/>
                  <a:cs typeface="Arial"/>
                  <a:sym typeface="Arial"/>
                </a:rPr>
                <a:t>Data visualization</a:t>
              </a:r>
              <a:endParaRPr sz="1400" b="0" i="0" u="none" strike="noStrike" cap="none">
                <a:solidFill>
                  <a:schemeClr val="dk1"/>
                </a:solidFill>
                <a:latin typeface="Calibri"/>
                <a:ea typeface="Calibri"/>
                <a:cs typeface="Calibri"/>
                <a:sym typeface="Calibri"/>
              </a:endParaRPr>
            </a:p>
          </p:txBody>
        </p:sp>
        <p:sp>
          <p:nvSpPr>
            <p:cNvPr id="156" name="Google Shape;156;p27"/>
            <p:cNvSpPr/>
            <p:nvPr/>
          </p:nvSpPr>
          <p:spPr>
            <a:xfrm>
              <a:off x="4481876" y="316675"/>
              <a:ext cx="1393187" cy="557274"/>
            </a:xfrm>
            <a:prstGeom prst="chevron">
              <a:avLst>
                <a:gd name="adj" fmla="val 50000"/>
              </a:avLst>
            </a:prstGeom>
            <a:gradFill>
              <a:gsLst>
                <a:gs pos="0">
                  <a:srgbClr val="FFAC22"/>
                </a:gs>
                <a:gs pos="100000">
                  <a:srgbClr val="FFCB6C"/>
                </a:gs>
              </a:gsLst>
              <a:lin ang="16200000" scaled="0"/>
            </a:gradFill>
            <a:ln>
              <a:noFill/>
            </a:ln>
            <a:effectLst>
              <a:outerShdw blurRad="40000" dist="23000" dir="5400000" rotWithShape="0">
                <a:srgbClr val="000000">
                  <a:alpha val="34509"/>
                </a:srgbClr>
              </a:outerShdw>
            </a:effectLst>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 name="Google Shape;157;p27"/>
            <p:cNvSpPr txBox="1"/>
            <p:nvPr/>
          </p:nvSpPr>
          <p:spPr>
            <a:xfrm>
              <a:off x="4760513" y="316675"/>
              <a:ext cx="835913" cy="557274"/>
            </a:xfrm>
            <a:prstGeom prst="rect">
              <a:avLst/>
            </a:prstGeom>
            <a:noFill/>
            <a:ln>
              <a:noFill/>
            </a:ln>
          </p:spPr>
          <p:txBody>
            <a:bodyPr spcFirstLastPara="1" wrap="square" lIns="33000" tIns="22000" rIns="11000" bIns="2200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dk1"/>
                  </a:solidFill>
                  <a:latin typeface="Arial"/>
                  <a:ea typeface="Arial"/>
                  <a:cs typeface="Arial"/>
                  <a:sym typeface="Arial"/>
                </a:rPr>
                <a:t>Conclusion</a:t>
              </a:r>
              <a:endParaRPr sz="1400" b="0" i="0" u="none" strike="noStrike" cap="none">
                <a:solidFill>
                  <a:schemeClr val="dk1"/>
                </a:solidFill>
                <a:latin typeface="Calibri"/>
                <a:ea typeface="Calibri"/>
                <a:cs typeface="Calibri"/>
                <a:sym typeface="Calibri"/>
              </a:endParaRPr>
            </a:p>
          </p:txBody>
        </p:sp>
      </p:grpSp>
      <p:sp>
        <p:nvSpPr>
          <p:cNvPr id="158" name="Google Shape;158;p27"/>
          <p:cNvSpPr txBox="1"/>
          <p:nvPr/>
        </p:nvSpPr>
        <p:spPr>
          <a:xfrm>
            <a:off x="454325" y="2266276"/>
            <a:ext cx="2393700" cy="439200"/>
          </a:xfrm>
          <a:prstGeom prst="rect">
            <a:avLst/>
          </a:prstGeom>
          <a:noFill/>
          <a:ln>
            <a:noFill/>
          </a:ln>
        </p:spPr>
        <p:txBody>
          <a:bodyPr spcFirstLastPara="1" wrap="square" lIns="68575" tIns="68575" rIns="68575" bIns="68575" anchor="t" anchorCtr="0">
            <a:noAutofit/>
          </a:bodyPr>
          <a:lstStyle/>
          <a:p>
            <a:pPr marL="88900" marR="0" lvl="0" indent="0" algn="l" rtl="0">
              <a:lnSpc>
                <a:spcPct val="150000"/>
              </a:lnSpc>
              <a:spcBef>
                <a:spcPts val="0"/>
              </a:spcBef>
              <a:spcAft>
                <a:spcPts val="0"/>
              </a:spcAft>
              <a:buClr>
                <a:schemeClr val="lt1"/>
              </a:buClr>
              <a:buSzPts val="1400"/>
              <a:buFont typeface="Arial"/>
              <a:buNone/>
            </a:pPr>
            <a:r>
              <a:rPr lang="en" sz="2100" b="0" i="0" u="none" strike="noStrike" cap="none">
                <a:solidFill>
                  <a:srgbClr val="FF0000"/>
                </a:solidFill>
                <a:latin typeface="Calibri"/>
                <a:ea typeface="Calibri"/>
                <a:cs typeface="Calibri"/>
                <a:sym typeface="Calibri"/>
              </a:rPr>
              <a:t>Business</a:t>
            </a:r>
            <a:r>
              <a:rPr lang="en" sz="2100" b="0" i="0" u="none" strike="noStrike" cap="none">
                <a:solidFill>
                  <a:srgbClr val="C00000"/>
                </a:solidFill>
                <a:latin typeface="Calibri"/>
                <a:ea typeface="Calibri"/>
                <a:cs typeface="Calibri"/>
                <a:sym typeface="Calibri"/>
              </a:rPr>
              <a:t> </a:t>
            </a:r>
            <a:r>
              <a:rPr lang="en" sz="2100" b="0" i="0" u="none" strike="noStrike" cap="none">
                <a:solidFill>
                  <a:srgbClr val="FF0000"/>
                </a:solidFill>
                <a:latin typeface="Calibri"/>
                <a:ea typeface="Calibri"/>
                <a:cs typeface="Calibri"/>
                <a:sym typeface="Calibri"/>
              </a:rPr>
              <a:t>Objective</a:t>
            </a:r>
            <a:endParaRPr sz="1100"/>
          </a:p>
          <a:p>
            <a:pPr marL="0" marR="0" lvl="0" indent="0" algn="l" rtl="0">
              <a:lnSpc>
                <a:spcPct val="115000"/>
              </a:lnSpc>
              <a:spcBef>
                <a:spcPts val="0"/>
              </a:spcBef>
              <a:spcAft>
                <a:spcPts val="0"/>
              </a:spcAft>
              <a:buClr>
                <a:schemeClr val="dk1"/>
              </a:buClr>
              <a:buSzPts val="1400"/>
              <a:buFont typeface="Arial"/>
              <a:buNone/>
            </a:pPr>
            <a:endParaRPr sz="2100" b="0" i="0" u="none" strike="noStrike" cap="none">
              <a:solidFill>
                <a:schemeClr val="lt1"/>
              </a:solidFill>
              <a:highlight>
                <a:schemeClr val="lt1"/>
              </a:highlight>
              <a:latin typeface="Calibri"/>
              <a:ea typeface="Calibri"/>
              <a:cs typeface="Calibri"/>
              <a:sym typeface="Calibri"/>
            </a:endParaRPr>
          </a:p>
        </p:txBody>
      </p:sp>
      <p:sp>
        <p:nvSpPr>
          <p:cNvPr id="159" name="Google Shape;159;p27"/>
          <p:cNvSpPr txBox="1"/>
          <p:nvPr/>
        </p:nvSpPr>
        <p:spPr>
          <a:xfrm>
            <a:off x="551964" y="2705477"/>
            <a:ext cx="7886700" cy="6111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C00000"/>
              </a:buClr>
              <a:buSzPts val="2100"/>
              <a:buFont typeface="Arial"/>
              <a:buNone/>
            </a:pPr>
            <a:r>
              <a:rPr lang="en" sz="1200" b="0" i="0" u="none" strike="noStrike" cap="none">
                <a:solidFill>
                  <a:schemeClr val="dk1"/>
                </a:solidFill>
                <a:latin typeface="Calibri"/>
                <a:ea typeface="Calibri"/>
                <a:cs typeface="Calibri"/>
                <a:sym typeface="Calibri"/>
              </a:rPr>
              <a:t>The business objective is to maximize occupancy rates, profitability, and guest satisfaction in the client's Airbnb rental business in New York City.</a:t>
            </a:r>
            <a:endParaRPr sz="1800" b="0" i="0" u="none" strike="noStrike" cap="none">
              <a:solidFill>
                <a:srgbClr val="134F5C"/>
              </a:solidFill>
              <a:latin typeface="Calibri"/>
              <a:ea typeface="Calibri"/>
              <a:cs typeface="Calibri"/>
              <a:sym typeface="Calibri"/>
            </a:endParaRPr>
          </a:p>
        </p:txBody>
      </p:sp>
      <p:sp>
        <p:nvSpPr>
          <p:cNvPr id="160" name="Google Shape;160;p27"/>
          <p:cNvSpPr txBox="1"/>
          <p:nvPr/>
        </p:nvSpPr>
        <p:spPr>
          <a:xfrm>
            <a:off x="454328" y="3205297"/>
            <a:ext cx="2393603" cy="610952"/>
          </a:xfrm>
          <a:prstGeom prst="rect">
            <a:avLst/>
          </a:prstGeom>
          <a:noFill/>
          <a:ln>
            <a:noFill/>
          </a:ln>
        </p:spPr>
        <p:txBody>
          <a:bodyPr spcFirstLastPara="1" wrap="square" lIns="68575" tIns="68575" rIns="68575" bIns="68575" anchor="t" anchorCtr="0">
            <a:noAutofit/>
          </a:bodyPr>
          <a:lstStyle/>
          <a:p>
            <a:pPr marL="88900" marR="0" lvl="0" indent="0" algn="l" rtl="0">
              <a:lnSpc>
                <a:spcPct val="150000"/>
              </a:lnSpc>
              <a:spcBef>
                <a:spcPts val="0"/>
              </a:spcBef>
              <a:spcAft>
                <a:spcPts val="0"/>
              </a:spcAft>
              <a:buClr>
                <a:schemeClr val="lt1"/>
              </a:buClr>
              <a:buSzPts val="1400"/>
              <a:buFont typeface="Arial"/>
              <a:buNone/>
            </a:pPr>
            <a:r>
              <a:rPr lang="en" sz="2100" b="0" i="0" u="none" strike="noStrike" cap="none">
                <a:solidFill>
                  <a:srgbClr val="FF0000"/>
                </a:solidFill>
                <a:latin typeface="Calibri"/>
                <a:ea typeface="Calibri"/>
                <a:cs typeface="Calibri"/>
                <a:sym typeface="Calibri"/>
              </a:rPr>
              <a:t>Methodology</a:t>
            </a:r>
            <a:endParaRPr sz="1100"/>
          </a:p>
          <a:p>
            <a:pPr marL="0" marR="0" lvl="0" indent="0" algn="l" rtl="0">
              <a:lnSpc>
                <a:spcPct val="115000"/>
              </a:lnSpc>
              <a:spcBef>
                <a:spcPts val="0"/>
              </a:spcBef>
              <a:spcAft>
                <a:spcPts val="0"/>
              </a:spcAft>
              <a:buClr>
                <a:schemeClr val="dk1"/>
              </a:buClr>
              <a:buSzPts val="1400"/>
              <a:buFont typeface="Arial"/>
              <a:buNone/>
            </a:pPr>
            <a:endParaRPr sz="2100" b="0" i="0" u="none" strike="noStrike" cap="none">
              <a:solidFill>
                <a:schemeClr val="lt1"/>
              </a:solidFill>
              <a:highlight>
                <a:schemeClr val="lt1"/>
              </a:highlight>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628650" y="273844"/>
            <a:ext cx="3714750" cy="994172"/>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2700">
                <a:solidFill>
                  <a:srgbClr val="C00000"/>
                </a:solidFill>
                <a:latin typeface="Calibri"/>
                <a:ea typeface="Calibri"/>
                <a:cs typeface="Calibri"/>
                <a:sym typeface="Calibri"/>
              </a:rPr>
              <a:t>Dataset First Look</a:t>
            </a:r>
            <a:endParaRPr sz="2700">
              <a:solidFill>
                <a:srgbClr val="C00000"/>
              </a:solidFill>
              <a:latin typeface="Calibri"/>
              <a:ea typeface="Calibri"/>
              <a:cs typeface="Calibri"/>
              <a:sym typeface="Calibri"/>
            </a:endParaRPr>
          </a:p>
        </p:txBody>
      </p:sp>
      <p:pic>
        <p:nvPicPr>
          <p:cNvPr id="166" name="Google Shape;166;p28"/>
          <p:cNvPicPr preferRelativeResize="0"/>
          <p:nvPr/>
        </p:nvPicPr>
        <p:blipFill rotWithShape="1">
          <a:blip r:embed="rId3">
            <a:alphaModFix/>
          </a:blip>
          <a:srcRect/>
          <a:stretch/>
        </p:blipFill>
        <p:spPr>
          <a:xfrm>
            <a:off x="8452022" y="98661"/>
            <a:ext cx="576327" cy="576327"/>
          </a:xfrm>
          <a:prstGeom prst="rect">
            <a:avLst/>
          </a:prstGeom>
          <a:noFill/>
          <a:ln>
            <a:noFill/>
          </a:ln>
        </p:spPr>
      </p:pic>
      <p:pic>
        <p:nvPicPr>
          <p:cNvPr id="167" name="Google Shape;167;p28"/>
          <p:cNvPicPr preferRelativeResize="0"/>
          <p:nvPr/>
        </p:nvPicPr>
        <p:blipFill rotWithShape="1">
          <a:blip r:embed="rId4">
            <a:alphaModFix/>
          </a:blip>
          <a:srcRect/>
          <a:stretch/>
        </p:blipFill>
        <p:spPr>
          <a:xfrm>
            <a:off x="259850" y="1268016"/>
            <a:ext cx="8768499" cy="2958048"/>
          </a:xfrm>
          <a:prstGeom prst="rect">
            <a:avLst/>
          </a:prstGeom>
          <a:noFill/>
          <a:ln>
            <a:noFill/>
          </a:ln>
        </p:spPr>
      </p:pic>
      <p:sp>
        <p:nvSpPr>
          <p:cNvPr id="168" name="Google Shape;168;p28"/>
          <p:cNvSpPr txBox="1"/>
          <p:nvPr/>
        </p:nvSpPr>
        <p:spPr>
          <a:xfrm>
            <a:off x="3271872" y="4306049"/>
            <a:ext cx="2600256" cy="346226"/>
          </a:xfrm>
          <a:prstGeom prst="rect">
            <a:avLst/>
          </a:prstGeom>
          <a:noFill/>
          <a:ln>
            <a:noFill/>
          </a:ln>
        </p:spPr>
        <p:txBody>
          <a:bodyPr spcFirstLastPara="1" wrap="square" lIns="68575" tIns="68575" rIns="68575" bIns="68575" anchor="t" anchorCtr="0">
            <a:spAutoFit/>
          </a:bodyPr>
          <a:lstStyle/>
          <a:p>
            <a:pPr marL="0" marR="0" lvl="0" indent="0" algn="ctr" rtl="0">
              <a:spcBef>
                <a:spcPts val="0"/>
              </a:spcBef>
              <a:spcAft>
                <a:spcPts val="0"/>
              </a:spcAft>
              <a:buClr>
                <a:srgbClr val="000000"/>
              </a:buClr>
              <a:buSzPts val="1100"/>
              <a:buFont typeface="Arial"/>
              <a:buNone/>
            </a:pPr>
            <a:r>
              <a:rPr lang="en" sz="1400" b="0" i="0" u="none" strike="noStrike" cap="none">
                <a:solidFill>
                  <a:srgbClr val="134F5C"/>
                </a:solidFill>
                <a:latin typeface="Arial"/>
                <a:ea typeface="Arial"/>
                <a:cs typeface="Arial"/>
                <a:sym typeface="Arial"/>
              </a:rPr>
              <a:t>48894 Rows and 16 Columns</a:t>
            </a:r>
            <a:endParaRPr sz="1400" b="0" i="0" u="none" strike="noStrike" cap="none">
              <a:solidFill>
                <a:srgbClr val="134F5C"/>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234778" y="0"/>
            <a:ext cx="3714750" cy="994172"/>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C0000"/>
              </a:buClr>
              <a:buSzPts val="2100"/>
              <a:buFont typeface="Arial"/>
              <a:buNone/>
            </a:pPr>
            <a:r>
              <a:rPr lang="en" sz="2700" b="0" i="0" u="none" strike="noStrike" cap="none">
                <a:solidFill>
                  <a:srgbClr val="CC0000"/>
                </a:solidFill>
                <a:latin typeface="Arial"/>
                <a:ea typeface="Arial"/>
                <a:cs typeface="Arial"/>
                <a:sym typeface="Arial"/>
              </a:rPr>
              <a:t>Data Summary</a:t>
            </a:r>
            <a:endParaRPr sz="5000">
              <a:solidFill>
                <a:srgbClr val="C00000"/>
              </a:solidFill>
              <a:latin typeface="Calibri"/>
              <a:ea typeface="Calibri"/>
              <a:cs typeface="Calibri"/>
              <a:sym typeface="Calibri"/>
            </a:endParaRPr>
          </a:p>
        </p:txBody>
      </p:sp>
      <p:pic>
        <p:nvPicPr>
          <p:cNvPr id="174" name="Google Shape;174;p29"/>
          <p:cNvPicPr preferRelativeResize="0"/>
          <p:nvPr/>
        </p:nvPicPr>
        <p:blipFill rotWithShape="1">
          <a:blip r:embed="rId3">
            <a:alphaModFix/>
          </a:blip>
          <a:srcRect/>
          <a:stretch/>
        </p:blipFill>
        <p:spPr>
          <a:xfrm>
            <a:off x="8452022" y="98661"/>
            <a:ext cx="576327" cy="576327"/>
          </a:xfrm>
          <a:prstGeom prst="rect">
            <a:avLst/>
          </a:prstGeom>
          <a:noFill/>
          <a:ln>
            <a:noFill/>
          </a:ln>
        </p:spPr>
      </p:pic>
      <p:sp>
        <p:nvSpPr>
          <p:cNvPr id="175" name="Google Shape;175;p29"/>
          <p:cNvSpPr/>
          <p:nvPr/>
        </p:nvSpPr>
        <p:spPr>
          <a:xfrm>
            <a:off x="3729746" y="731200"/>
            <a:ext cx="1774447" cy="909853"/>
          </a:xfrm>
          <a:prstGeom prst="rect">
            <a:avLst/>
          </a:prstGeom>
          <a:solidFill>
            <a:schemeClr val="accen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Airbnb Dataset</a:t>
            </a:r>
            <a:endParaRPr sz="1100"/>
          </a:p>
        </p:txBody>
      </p:sp>
      <p:sp>
        <p:nvSpPr>
          <p:cNvPr id="176" name="Google Shape;176;p29"/>
          <p:cNvSpPr/>
          <p:nvPr/>
        </p:nvSpPr>
        <p:spPr>
          <a:xfrm>
            <a:off x="5046713" y="3011843"/>
            <a:ext cx="1056503" cy="633830"/>
          </a:xfrm>
          <a:prstGeom prst="rect">
            <a:avLst/>
          </a:prstGeom>
          <a:solidFill>
            <a:schemeClr val="accen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b="0" i="0" u="none" strike="noStrike" cap="none">
                <a:solidFill>
                  <a:schemeClr val="dk1"/>
                </a:solidFill>
                <a:latin typeface="Calibri"/>
                <a:ea typeface="Calibri"/>
                <a:cs typeface="Calibri"/>
                <a:sym typeface="Calibri"/>
              </a:rPr>
              <a:t>Categorical Data</a:t>
            </a:r>
            <a:endParaRPr sz="1100"/>
          </a:p>
        </p:txBody>
      </p:sp>
      <p:sp>
        <p:nvSpPr>
          <p:cNvPr id="177" name="Google Shape;177;p29"/>
          <p:cNvSpPr/>
          <p:nvPr/>
        </p:nvSpPr>
        <p:spPr>
          <a:xfrm>
            <a:off x="6863723" y="1818093"/>
            <a:ext cx="1970903" cy="3021328"/>
          </a:xfrm>
          <a:prstGeom prst="rect">
            <a:avLst/>
          </a:prstGeom>
          <a:solidFill>
            <a:schemeClr val="accen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b="0" i="0" u="none" strike="noStrike" cap="none">
                <a:solidFill>
                  <a:schemeClr val="dk1"/>
                </a:solidFill>
                <a:latin typeface="Arial"/>
                <a:ea typeface="Arial"/>
                <a:cs typeface="Arial"/>
                <a:sym typeface="Arial"/>
              </a:rPr>
              <a:t>Name</a:t>
            </a:r>
            <a:br>
              <a:rPr lang="en" sz="1400" b="0" i="0" u="none" strike="noStrike" cap="none">
                <a:solidFill>
                  <a:schemeClr val="dk1"/>
                </a:solidFill>
                <a:latin typeface="Calibri"/>
                <a:ea typeface="Calibri"/>
                <a:cs typeface="Calibri"/>
                <a:sym typeface="Calibri"/>
              </a:rPr>
            </a:br>
            <a:r>
              <a:rPr lang="en" sz="1400" b="0" i="0" u="none" strike="noStrike" cap="none">
                <a:solidFill>
                  <a:schemeClr val="dk1"/>
                </a:solidFill>
                <a:latin typeface="Arial"/>
                <a:ea typeface="Arial"/>
                <a:cs typeface="Arial"/>
                <a:sym typeface="Arial"/>
              </a:rPr>
              <a:t>Host name</a:t>
            </a:r>
            <a:br>
              <a:rPr lang="en" sz="1400" b="0" i="0" u="none" strike="noStrike" cap="none">
                <a:solidFill>
                  <a:schemeClr val="dk1"/>
                </a:solidFill>
                <a:latin typeface="Calibri"/>
                <a:ea typeface="Calibri"/>
                <a:cs typeface="Calibri"/>
                <a:sym typeface="Calibri"/>
              </a:rPr>
            </a:br>
            <a:r>
              <a:rPr lang="en" sz="1400" b="0" i="0" u="none" strike="noStrike" cap="none">
                <a:solidFill>
                  <a:schemeClr val="dk1"/>
                </a:solidFill>
                <a:latin typeface="Arial"/>
                <a:ea typeface="Arial"/>
                <a:cs typeface="Arial"/>
                <a:sym typeface="Arial"/>
              </a:rPr>
              <a:t>Neighbourhood group</a:t>
            </a:r>
            <a:br>
              <a:rPr lang="en" sz="1400" b="0" i="0" u="none" strike="noStrike" cap="none">
                <a:solidFill>
                  <a:schemeClr val="dk1"/>
                </a:solidFill>
                <a:latin typeface="Calibri"/>
                <a:ea typeface="Calibri"/>
                <a:cs typeface="Calibri"/>
                <a:sym typeface="Calibri"/>
              </a:rPr>
            </a:br>
            <a:r>
              <a:rPr lang="en" sz="1400" b="0" i="0" u="none" strike="noStrike" cap="none">
                <a:solidFill>
                  <a:schemeClr val="dk1"/>
                </a:solidFill>
                <a:latin typeface="Arial"/>
                <a:ea typeface="Arial"/>
                <a:cs typeface="Arial"/>
                <a:sym typeface="Arial"/>
              </a:rPr>
              <a:t>Neighbourhood</a:t>
            </a:r>
            <a:br>
              <a:rPr lang="en" sz="1400" b="0" i="0" u="none" strike="noStrike" cap="none">
                <a:solidFill>
                  <a:schemeClr val="dk1"/>
                </a:solidFill>
                <a:latin typeface="Calibri"/>
                <a:ea typeface="Calibri"/>
                <a:cs typeface="Calibri"/>
                <a:sym typeface="Calibri"/>
              </a:rPr>
            </a:br>
            <a:r>
              <a:rPr lang="en" sz="1400" b="0" i="0" u="none" strike="noStrike" cap="none">
                <a:solidFill>
                  <a:schemeClr val="dk1"/>
                </a:solidFill>
                <a:latin typeface="Arial"/>
                <a:ea typeface="Arial"/>
                <a:cs typeface="Arial"/>
                <a:sym typeface="Arial"/>
              </a:rPr>
              <a:t>Room type </a:t>
            </a:r>
            <a:endParaRPr sz="1100"/>
          </a:p>
          <a:p>
            <a:pPr marL="0" marR="0" lvl="0" indent="0" algn="ctr" rtl="0">
              <a:spcBef>
                <a:spcPts val="0"/>
              </a:spcBef>
              <a:spcAft>
                <a:spcPts val="0"/>
              </a:spcAft>
              <a:buNone/>
            </a:pPr>
            <a:r>
              <a:rPr lang="en" sz="1400" b="0" i="0" u="none" strike="noStrike" cap="none">
                <a:solidFill>
                  <a:schemeClr val="dk1"/>
                </a:solidFill>
                <a:latin typeface="Arial"/>
                <a:ea typeface="Arial"/>
                <a:cs typeface="Arial"/>
                <a:sym typeface="Arial"/>
              </a:rPr>
              <a:t>Last_review </a:t>
            </a:r>
            <a:endParaRPr sz="1100"/>
          </a:p>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78" name="Google Shape;178;p29"/>
          <p:cNvSpPr/>
          <p:nvPr/>
        </p:nvSpPr>
        <p:spPr>
          <a:xfrm>
            <a:off x="313475" y="1818092"/>
            <a:ext cx="2438283" cy="3021328"/>
          </a:xfrm>
          <a:prstGeom prst="rect">
            <a:avLst/>
          </a:prstGeom>
          <a:solidFill>
            <a:schemeClr val="accen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b="0" i="0" u="none" strike="noStrike" cap="none">
                <a:solidFill>
                  <a:schemeClr val="dk1"/>
                </a:solidFill>
                <a:latin typeface="Arial"/>
                <a:ea typeface="Arial"/>
                <a:cs typeface="Arial"/>
                <a:sym typeface="Arial"/>
              </a:rPr>
              <a:t>ID</a:t>
            </a:r>
            <a:br>
              <a:rPr lang="en" sz="1400" b="0" i="0" u="none" strike="noStrike" cap="none">
                <a:solidFill>
                  <a:schemeClr val="dk1"/>
                </a:solidFill>
                <a:latin typeface="Calibri"/>
                <a:ea typeface="Calibri"/>
                <a:cs typeface="Calibri"/>
                <a:sym typeface="Calibri"/>
              </a:rPr>
            </a:br>
            <a:r>
              <a:rPr lang="en" sz="1400" b="0" i="0" u="none" strike="noStrike" cap="none">
                <a:solidFill>
                  <a:schemeClr val="dk1"/>
                </a:solidFill>
                <a:latin typeface="Arial"/>
                <a:ea typeface="Arial"/>
                <a:cs typeface="Arial"/>
                <a:sym typeface="Arial"/>
              </a:rPr>
              <a:t>Host ID</a:t>
            </a:r>
            <a:br>
              <a:rPr lang="en" sz="1400" b="0" i="0" u="none" strike="noStrike" cap="none">
                <a:solidFill>
                  <a:schemeClr val="dk1"/>
                </a:solidFill>
                <a:latin typeface="Calibri"/>
                <a:ea typeface="Calibri"/>
                <a:cs typeface="Calibri"/>
                <a:sym typeface="Calibri"/>
              </a:rPr>
            </a:br>
            <a:r>
              <a:rPr lang="en" sz="1400" b="0" i="0" u="none" strike="noStrike" cap="none">
                <a:solidFill>
                  <a:schemeClr val="dk1"/>
                </a:solidFill>
                <a:latin typeface="Arial"/>
                <a:ea typeface="Arial"/>
                <a:cs typeface="Arial"/>
                <a:sym typeface="Arial"/>
              </a:rPr>
              <a:t>Latitude </a:t>
            </a:r>
            <a:endParaRPr sz="1100"/>
          </a:p>
          <a:p>
            <a:pPr marL="0" marR="0" lvl="0" indent="0" algn="ctr" rtl="0">
              <a:spcBef>
                <a:spcPts val="0"/>
              </a:spcBef>
              <a:spcAft>
                <a:spcPts val="0"/>
              </a:spcAft>
              <a:buNone/>
            </a:pPr>
            <a:r>
              <a:rPr lang="en" sz="1400" b="0" i="0" u="none" strike="noStrike" cap="none">
                <a:solidFill>
                  <a:schemeClr val="dk1"/>
                </a:solidFill>
                <a:latin typeface="Arial"/>
                <a:ea typeface="Arial"/>
                <a:cs typeface="Arial"/>
                <a:sym typeface="Arial"/>
              </a:rPr>
              <a:t>Longitude </a:t>
            </a:r>
            <a:endParaRPr sz="1100"/>
          </a:p>
          <a:p>
            <a:pPr marL="0" marR="0" lvl="0" indent="0" algn="ctr" rtl="0">
              <a:spcBef>
                <a:spcPts val="0"/>
              </a:spcBef>
              <a:spcAft>
                <a:spcPts val="0"/>
              </a:spcAft>
              <a:buNone/>
            </a:pPr>
            <a:r>
              <a:rPr lang="en" sz="1400" b="0" i="0" u="none" strike="noStrike" cap="none">
                <a:solidFill>
                  <a:schemeClr val="dk1"/>
                </a:solidFill>
                <a:latin typeface="Arial"/>
                <a:ea typeface="Arial"/>
                <a:cs typeface="Arial"/>
                <a:sym typeface="Arial"/>
              </a:rPr>
              <a:t>Price</a:t>
            </a:r>
            <a:endParaRPr sz="1100"/>
          </a:p>
          <a:p>
            <a:pPr marL="0" marR="0" lvl="0" indent="0" algn="ctr" rtl="0">
              <a:spcBef>
                <a:spcPts val="0"/>
              </a:spcBef>
              <a:spcAft>
                <a:spcPts val="0"/>
              </a:spcAft>
              <a:buNone/>
            </a:pPr>
            <a:r>
              <a:rPr lang="en" sz="1400" b="0" i="0" u="none" strike="noStrike" cap="none">
                <a:solidFill>
                  <a:schemeClr val="dk1"/>
                </a:solidFill>
                <a:latin typeface="Arial"/>
                <a:ea typeface="Arial"/>
                <a:cs typeface="Arial"/>
                <a:sym typeface="Arial"/>
              </a:rPr>
              <a:t>Minimum nights</a:t>
            </a:r>
            <a:endParaRPr sz="1100"/>
          </a:p>
          <a:p>
            <a:pPr marL="0" marR="0" lvl="0" indent="0" algn="ctr" rtl="0">
              <a:spcBef>
                <a:spcPts val="0"/>
              </a:spcBef>
              <a:spcAft>
                <a:spcPts val="0"/>
              </a:spcAft>
              <a:buNone/>
            </a:pPr>
            <a:r>
              <a:rPr lang="en" sz="1400" b="0" i="0" u="none" strike="noStrike" cap="none">
                <a:solidFill>
                  <a:schemeClr val="dk1"/>
                </a:solidFill>
                <a:latin typeface="Arial"/>
                <a:ea typeface="Arial"/>
                <a:cs typeface="Arial"/>
                <a:sym typeface="Arial"/>
              </a:rPr>
              <a:t>Number_of_reviews</a:t>
            </a:r>
            <a:endParaRPr sz="1400" b="0"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 sz="1400" b="0" i="0" u="none" strike="noStrike" cap="none">
                <a:solidFill>
                  <a:schemeClr val="dk1"/>
                </a:solidFill>
                <a:latin typeface="Arial"/>
                <a:ea typeface="Arial"/>
                <a:cs typeface="Arial"/>
                <a:sym typeface="Arial"/>
              </a:rPr>
              <a:t>Reviews_per_month</a:t>
            </a:r>
            <a:br>
              <a:rPr lang="en" sz="1400" b="0" i="0" u="none" strike="noStrike" cap="none">
                <a:solidFill>
                  <a:schemeClr val="dk1"/>
                </a:solidFill>
                <a:latin typeface="Calibri"/>
                <a:ea typeface="Calibri"/>
                <a:cs typeface="Calibri"/>
                <a:sym typeface="Calibri"/>
              </a:rPr>
            </a:br>
            <a:r>
              <a:rPr lang="en" sz="1400" b="0" i="0" u="none" strike="noStrike" cap="none">
                <a:solidFill>
                  <a:schemeClr val="dk1"/>
                </a:solidFill>
                <a:latin typeface="Arial"/>
                <a:ea typeface="Arial"/>
                <a:cs typeface="Arial"/>
                <a:sym typeface="Arial"/>
              </a:rPr>
              <a:t>Calculated_host_listings_count</a:t>
            </a:r>
            <a:br>
              <a:rPr lang="en" sz="1400" b="0" i="0" u="none" strike="noStrike" cap="none">
                <a:solidFill>
                  <a:schemeClr val="dk1"/>
                </a:solidFill>
                <a:latin typeface="Calibri"/>
                <a:ea typeface="Calibri"/>
                <a:cs typeface="Calibri"/>
                <a:sym typeface="Calibri"/>
              </a:rPr>
            </a:br>
            <a:r>
              <a:rPr lang="en" sz="1400" b="0" i="0" u="none" strike="noStrike" cap="none">
                <a:solidFill>
                  <a:schemeClr val="dk1"/>
                </a:solidFill>
                <a:latin typeface="Arial"/>
                <a:ea typeface="Arial"/>
                <a:cs typeface="Arial"/>
                <a:sym typeface="Arial"/>
              </a:rPr>
              <a:t>Availability 365</a:t>
            </a:r>
            <a:endParaRPr sz="1400" b="0" i="0" u="none" strike="noStrike" cap="none">
              <a:solidFill>
                <a:schemeClr val="dk1"/>
              </a:solidFill>
              <a:latin typeface="Calibri"/>
              <a:ea typeface="Calibri"/>
              <a:cs typeface="Calibri"/>
              <a:sym typeface="Calibri"/>
            </a:endParaRPr>
          </a:p>
        </p:txBody>
      </p:sp>
      <p:sp>
        <p:nvSpPr>
          <p:cNvPr id="179" name="Google Shape;179;p29"/>
          <p:cNvSpPr/>
          <p:nvPr/>
        </p:nvSpPr>
        <p:spPr>
          <a:xfrm>
            <a:off x="3136680" y="3011843"/>
            <a:ext cx="1056503" cy="633829"/>
          </a:xfrm>
          <a:prstGeom prst="rect">
            <a:avLst/>
          </a:prstGeom>
          <a:solidFill>
            <a:schemeClr val="accent2">
              <a:alpha val="4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b="0" i="0" u="none" strike="noStrike" cap="none">
                <a:solidFill>
                  <a:schemeClr val="dk1"/>
                </a:solidFill>
                <a:latin typeface="Calibri"/>
                <a:ea typeface="Calibri"/>
                <a:cs typeface="Calibri"/>
                <a:sym typeface="Calibri"/>
              </a:rPr>
              <a:t>Numerical Data</a:t>
            </a:r>
            <a:endParaRPr sz="1100"/>
          </a:p>
        </p:txBody>
      </p:sp>
      <p:cxnSp>
        <p:nvCxnSpPr>
          <p:cNvPr id="180" name="Google Shape;180;p29"/>
          <p:cNvCxnSpPr>
            <a:stCxn id="175" idx="2"/>
            <a:endCxn id="179" idx="0"/>
          </p:cNvCxnSpPr>
          <p:nvPr/>
        </p:nvCxnSpPr>
        <p:spPr>
          <a:xfrm rot="5400000">
            <a:off x="3455670" y="1850453"/>
            <a:ext cx="1370700" cy="9519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cxnSp>
        <p:nvCxnSpPr>
          <p:cNvPr id="181" name="Google Shape;181;p29"/>
          <p:cNvCxnSpPr>
            <a:stCxn id="175" idx="2"/>
            <a:endCxn id="176" idx="0"/>
          </p:cNvCxnSpPr>
          <p:nvPr/>
        </p:nvCxnSpPr>
        <p:spPr>
          <a:xfrm rot="-5400000" flipH="1">
            <a:off x="4410570" y="1847453"/>
            <a:ext cx="1370700" cy="9579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cxnSp>
        <p:nvCxnSpPr>
          <p:cNvPr id="182" name="Google Shape;182;p29"/>
          <p:cNvCxnSpPr>
            <a:stCxn id="179" idx="1"/>
            <a:endCxn id="178" idx="3"/>
          </p:cNvCxnSpPr>
          <p:nvPr/>
        </p:nvCxnSpPr>
        <p:spPr>
          <a:xfrm flipH="1">
            <a:off x="2751780" y="3328758"/>
            <a:ext cx="384900" cy="6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cxnSp>
        <p:nvCxnSpPr>
          <p:cNvPr id="183" name="Google Shape;183;p29"/>
          <p:cNvCxnSpPr>
            <a:stCxn id="176" idx="3"/>
            <a:endCxn id="177" idx="1"/>
          </p:cNvCxnSpPr>
          <p:nvPr/>
        </p:nvCxnSpPr>
        <p:spPr>
          <a:xfrm>
            <a:off x="6103215" y="3328758"/>
            <a:ext cx="760500" cy="6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0"/>
          <p:cNvSpPr txBox="1">
            <a:spLocks noGrp="1"/>
          </p:cNvSpPr>
          <p:nvPr>
            <p:ph type="title"/>
          </p:nvPr>
        </p:nvSpPr>
        <p:spPr>
          <a:xfrm>
            <a:off x="0" y="-6"/>
            <a:ext cx="37149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4000">
                <a:solidFill>
                  <a:srgbClr val="C00000"/>
                </a:solidFill>
              </a:rPr>
              <a:t>   Variables</a:t>
            </a:r>
            <a:endParaRPr sz="4000">
              <a:solidFill>
                <a:srgbClr val="C00000"/>
              </a:solidFill>
              <a:latin typeface="Calibri"/>
              <a:ea typeface="Calibri"/>
              <a:cs typeface="Calibri"/>
              <a:sym typeface="Calibri"/>
            </a:endParaRPr>
          </a:p>
        </p:txBody>
      </p:sp>
      <p:pic>
        <p:nvPicPr>
          <p:cNvPr id="189" name="Google Shape;189;p30"/>
          <p:cNvPicPr preferRelativeResize="0"/>
          <p:nvPr/>
        </p:nvPicPr>
        <p:blipFill rotWithShape="1">
          <a:blip r:embed="rId3">
            <a:alphaModFix/>
          </a:blip>
          <a:srcRect/>
          <a:stretch/>
        </p:blipFill>
        <p:spPr>
          <a:xfrm>
            <a:off x="8452022" y="98661"/>
            <a:ext cx="576327" cy="576327"/>
          </a:xfrm>
          <a:prstGeom prst="rect">
            <a:avLst/>
          </a:prstGeom>
          <a:noFill/>
          <a:ln>
            <a:noFill/>
          </a:ln>
        </p:spPr>
      </p:pic>
      <p:graphicFrame>
        <p:nvGraphicFramePr>
          <p:cNvPr id="190" name="Google Shape;190;p30"/>
          <p:cNvGraphicFramePr/>
          <p:nvPr/>
        </p:nvGraphicFramePr>
        <p:xfrm>
          <a:off x="228422" y="942476"/>
          <a:ext cx="8439550" cy="4102025"/>
        </p:xfrm>
        <a:graphic>
          <a:graphicData uri="http://schemas.openxmlformats.org/drawingml/2006/table">
            <a:tbl>
              <a:tblPr firstRow="1" bandRow="1">
                <a:noFill/>
                <a:tableStyleId>{28037329-CCFB-4E30-A6D4-953E84E1B756}</a:tableStyleId>
              </a:tblPr>
              <a:tblGrid>
                <a:gridCol w="2133750">
                  <a:extLst>
                    <a:ext uri="{9D8B030D-6E8A-4147-A177-3AD203B41FA5}">
                      <a16:colId xmlns:a16="http://schemas.microsoft.com/office/drawing/2014/main" val="20000"/>
                    </a:ext>
                  </a:extLst>
                </a:gridCol>
                <a:gridCol w="2304800">
                  <a:extLst>
                    <a:ext uri="{9D8B030D-6E8A-4147-A177-3AD203B41FA5}">
                      <a16:colId xmlns:a16="http://schemas.microsoft.com/office/drawing/2014/main" val="20001"/>
                    </a:ext>
                  </a:extLst>
                </a:gridCol>
                <a:gridCol w="1971325">
                  <a:extLst>
                    <a:ext uri="{9D8B030D-6E8A-4147-A177-3AD203B41FA5}">
                      <a16:colId xmlns:a16="http://schemas.microsoft.com/office/drawing/2014/main" val="20002"/>
                    </a:ext>
                  </a:extLst>
                </a:gridCol>
                <a:gridCol w="2029675">
                  <a:extLst>
                    <a:ext uri="{9D8B030D-6E8A-4147-A177-3AD203B41FA5}">
                      <a16:colId xmlns:a16="http://schemas.microsoft.com/office/drawing/2014/main" val="20003"/>
                    </a:ext>
                  </a:extLst>
                </a:gridCol>
              </a:tblGrid>
              <a:tr h="727425">
                <a:tc>
                  <a:txBody>
                    <a:bodyPr/>
                    <a:lstStyle/>
                    <a:p>
                      <a:pPr marL="0" marR="0" lvl="0" indent="0" algn="ctr" rtl="0">
                        <a:spcBef>
                          <a:spcPts val="0"/>
                        </a:spcBef>
                        <a:spcAft>
                          <a:spcPts val="0"/>
                        </a:spcAft>
                        <a:buNone/>
                      </a:pPr>
                      <a:r>
                        <a:rPr lang="en" sz="1400" b="1" u="none" strike="noStrike" cap="none"/>
                        <a:t>Variable</a:t>
                      </a:r>
                      <a:endParaRPr sz="1100"/>
                    </a:p>
                  </a:txBody>
                  <a:tcPr marL="68600" marR="68600" marT="34300" marB="34300"/>
                </a:tc>
                <a:tc>
                  <a:txBody>
                    <a:bodyPr/>
                    <a:lstStyle/>
                    <a:p>
                      <a:pPr marL="0" marR="0" lvl="0" indent="0" algn="ctr" rtl="0">
                        <a:spcBef>
                          <a:spcPts val="0"/>
                        </a:spcBef>
                        <a:spcAft>
                          <a:spcPts val="0"/>
                        </a:spcAft>
                        <a:buNone/>
                      </a:pPr>
                      <a:r>
                        <a:rPr lang="en" sz="1400" b="1"/>
                        <a:t>Description</a:t>
                      </a:r>
                      <a:endParaRPr sz="1100"/>
                    </a:p>
                  </a:txBody>
                  <a:tcPr marL="68600" marR="68600" marT="34300" marB="34300"/>
                </a:tc>
                <a:tc>
                  <a:txBody>
                    <a:bodyPr/>
                    <a:lstStyle/>
                    <a:p>
                      <a:pPr marL="0" marR="0" lvl="0" indent="0" algn="ctr" rtl="0">
                        <a:spcBef>
                          <a:spcPts val="0"/>
                        </a:spcBef>
                        <a:spcAft>
                          <a:spcPts val="0"/>
                        </a:spcAft>
                        <a:buNone/>
                      </a:pPr>
                      <a:r>
                        <a:rPr lang="en" sz="1400" b="1"/>
                        <a:t>Datatype</a:t>
                      </a:r>
                      <a:endParaRPr sz="1100"/>
                    </a:p>
                  </a:txBody>
                  <a:tcPr marL="68600" marR="68600" marT="34300" marB="34300">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t>Unique Values</a:t>
                      </a:r>
                      <a:endParaRPr sz="1100"/>
                    </a:p>
                  </a:txBody>
                  <a:tcPr marL="68600" marR="68600" marT="34300" marB="34300"/>
                </a:tc>
                <a:extLst>
                  <a:ext uri="{0D108BD9-81ED-4DB2-BD59-A6C34878D82A}">
                    <a16:rowId xmlns:a16="http://schemas.microsoft.com/office/drawing/2014/main" val="10000"/>
                  </a:ext>
                </a:extLst>
              </a:tr>
              <a:tr h="445075">
                <a:tc>
                  <a:txBody>
                    <a:bodyPr/>
                    <a:lstStyle/>
                    <a:p>
                      <a:pPr marL="0" marR="0" lvl="0" indent="0" algn="l" rtl="0">
                        <a:spcBef>
                          <a:spcPts val="0"/>
                        </a:spcBef>
                        <a:spcAft>
                          <a:spcPts val="0"/>
                        </a:spcAft>
                        <a:buNone/>
                      </a:pPr>
                      <a:r>
                        <a:rPr lang="en" sz="1400"/>
                        <a:t>Id</a:t>
                      </a:r>
                      <a:endParaRPr sz="1100"/>
                    </a:p>
                  </a:txBody>
                  <a:tcPr marL="68600" marR="68600" marT="34300" marB="34300"/>
                </a:tc>
                <a:tc>
                  <a:txBody>
                    <a:bodyPr/>
                    <a:lstStyle/>
                    <a:p>
                      <a:pPr marL="0" marR="0" lvl="0" indent="0" algn="l" rtl="0">
                        <a:spcBef>
                          <a:spcPts val="0"/>
                        </a:spcBef>
                        <a:spcAft>
                          <a:spcPts val="0"/>
                        </a:spcAft>
                        <a:buNone/>
                      </a:pPr>
                      <a:r>
                        <a:rPr lang="en" sz="1050">
                          <a:highlight>
                            <a:srgbClr val="FFFFFF"/>
                          </a:highlight>
                          <a:latin typeface="Arial"/>
                          <a:ea typeface="Arial"/>
                          <a:cs typeface="Arial"/>
                          <a:sym typeface="Arial"/>
                        </a:rPr>
                        <a:t>Unique ID of the Airbnb listing</a:t>
                      </a:r>
                      <a:endParaRPr sz="1400"/>
                    </a:p>
                  </a:txBody>
                  <a:tcPr marL="68600" marR="68600" marT="34300" marB="34300">
                    <a:lnR w="12700" cap="flat" cmpd="sng">
                      <a:solidFill>
                        <a:schemeClr val="dk1"/>
                      </a:solidFill>
                      <a:prstDash val="solid"/>
                      <a:round/>
                      <a:headEnd type="none" w="sm" len="sm"/>
                      <a:tailEnd type="none" w="sm" len="sm"/>
                    </a:lnR>
                  </a:tcPr>
                </a:tc>
                <a:tc>
                  <a:txBody>
                    <a:bodyPr/>
                    <a:lstStyle/>
                    <a:p>
                      <a:pPr marL="0" marR="0" lvl="0" indent="0" algn="l" rtl="0">
                        <a:spcBef>
                          <a:spcPts val="0"/>
                        </a:spcBef>
                        <a:spcAft>
                          <a:spcPts val="0"/>
                        </a:spcAft>
                        <a:buNone/>
                      </a:pPr>
                      <a:r>
                        <a:rPr lang="en"/>
                        <a:t>int64</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t>48895</a:t>
                      </a:r>
                      <a:endParaRPr/>
                    </a:p>
                  </a:txBody>
                  <a:tcPr marL="68600" marR="68600" marT="34300" marB="34300">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1"/>
                  </a:ext>
                </a:extLst>
              </a:tr>
              <a:tr h="445075">
                <a:tc>
                  <a:txBody>
                    <a:bodyPr/>
                    <a:lstStyle/>
                    <a:p>
                      <a:pPr marL="0" marR="0" lvl="0" indent="0" algn="l" rtl="0">
                        <a:spcBef>
                          <a:spcPts val="0"/>
                        </a:spcBef>
                        <a:spcAft>
                          <a:spcPts val="0"/>
                        </a:spcAft>
                        <a:buNone/>
                      </a:pPr>
                      <a:r>
                        <a:rPr lang="en" sz="1400"/>
                        <a:t>name</a:t>
                      </a:r>
                      <a:endParaRPr sz="1100"/>
                    </a:p>
                  </a:txBody>
                  <a:tcPr marL="68600" marR="68600" marT="34300" marB="34300"/>
                </a:tc>
                <a:tc>
                  <a:txBody>
                    <a:bodyPr/>
                    <a:lstStyle/>
                    <a:p>
                      <a:pPr marL="0" marR="0" lvl="0" indent="0" algn="l" rtl="0">
                        <a:spcBef>
                          <a:spcPts val="0"/>
                        </a:spcBef>
                        <a:spcAft>
                          <a:spcPts val="0"/>
                        </a:spcAft>
                        <a:buNone/>
                      </a:pPr>
                      <a:r>
                        <a:rPr lang="en" sz="1050">
                          <a:highlight>
                            <a:srgbClr val="FFFFFF"/>
                          </a:highlight>
                          <a:latin typeface="Arial"/>
                          <a:ea typeface="Arial"/>
                          <a:cs typeface="Arial"/>
                          <a:sym typeface="Arial"/>
                        </a:rPr>
                        <a:t>Name of the Airbnb listing</a:t>
                      </a:r>
                      <a:endParaRPr sz="1400"/>
                    </a:p>
                  </a:txBody>
                  <a:tcPr marL="68600" marR="68600" marT="34300" marB="34300">
                    <a:lnR w="12700" cap="flat" cmpd="sng">
                      <a:solidFill>
                        <a:schemeClr val="dk1"/>
                      </a:solidFill>
                      <a:prstDash val="solid"/>
                      <a:round/>
                      <a:headEnd type="none" w="sm" len="sm"/>
                      <a:tailEnd type="none" w="sm" len="sm"/>
                    </a:lnR>
                  </a:tcPr>
                </a:tc>
                <a:tc>
                  <a:txBody>
                    <a:bodyPr/>
                    <a:lstStyle/>
                    <a:p>
                      <a:pPr marL="0" marR="0" lvl="0" indent="0" algn="l" rtl="0">
                        <a:spcBef>
                          <a:spcPts val="0"/>
                        </a:spcBef>
                        <a:spcAft>
                          <a:spcPts val="0"/>
                        </a:spcAft>
                        <a:buNone/>
                      </a:pPr>
                      <a:r>
                        <a:rPr lang="en"/>
                        <a:t>object</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t>47905</a:t>
                      </a:r>
                      <a:endParaRPr/>
                    </a:p>
                  </a:txBody>
                  <a:tcPr marL="68600" marR="68600" marT="34300" marB="34300">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2"/>
                  </a:ext>
                </a:extLst>
              </a:tr>
              <a:tr h="414075">
                <a:tc>
                  <a:txBody>
                    <a:bodyPr/>
                    <a:lstStyle/>
                    <a:p>
                      <a:pPr marL="0" marR="0" lvl="0" indent="0" algn="l" rtl="0">
                        <a:spcBef>
                          <a:spcPts val="0"/>
                        </a:spcBef>
                        <a:spcAft>
                          <a:spcPts val="0"/>
                        </a:spcAft>
                        <a:buNone/>
                      </a:pPr>
                      <a:r>
                        <a:rPr lang="en" sz="1400"/>
                        <a:t>host_id</a:t>
                      </a:r>
                      <a:endParaRPr sz="1400"/>
                    </a:p>
                  </a:txBody>
                  <a:tcPr marL="68600" marR="68600" marT="34300" marB="34300"/>
                </a:tc>
                <a:tc>
                  <a:txBody>
                    <a:bodyPr/>
                    <a:lstStyle/>
                    <a:p>
                      <a:pPr marL="0" marR="0" lvl="0" indent="0" algn="l" rtl="0">
                        <a:spcBef>
                          <a:spcPts val="0"/>
                        </a:spcBef>
                        <a:spcAft>
                          <a:spcPts val="0"/>
                        </a:spcAft>
                        <a:buNone/>
                      </a:pPr>
                      <a:r>
                        <a:rPr lang="en" sz="1050">
                          <a:highlight>
                            <a:srgbClr val="FFFFFF"/>
                          </a:highlight>
                          <a:latin typeface="Arial"/>
                          <a:ea typeface="Arial"/>
                          <a:cs typeface="Arial"/>
                          <a:sym typeface="Arial"/>
                        </a:rPr>
                        <a:t>Unique Host ID</a:t>
                      </a:r>
                      <a:endParaRPr sz="1400"/>
                    </a:p>
                  </a:txBody>
                  <a:tcPr marL="68600" marR="68600" marT="34300" marB="34300">
                    <a:lnR w="12700" cap="flat" cmpd="sng">
                      <a:solidFill>
                        <a:schemeClr val="dk1"/>
                      </a:solidFill>
                      <a:prstDash val="solid"/>
                      <a:round/>
                      <a:headEnd type="none" w="sm" len="sm"/>
                      <a:tailEnd type="none" w="sm" len="sm"/>
                    </a:lnR>
                  </a:tcPr>
                </a:tc>
                <a:tc>
                  <a:txBody>
                    <a:bodyPr/>
                    <a:lstStyle/>
                    <a:p>
                      <a:pPr marL="0" marR="0" lvl="0" indent="0" algn="l" rtl="0">
                        <a:spcBef>
                          <a:spcPts val="0"/>
                        </a:spcBef>
                        <a:spcAft>
                          <a:spcPts val="0"/>
                        </a:spcAft>
                        <a:buNone/>
                      </a:pPr>
                      <a:r>
                        <a:rPr lang="en"/>
                        <a:t>int64</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t>37457</a:t>
                      </a:r>
                      <a:endParaRPr/>
                    </a:p>
                  </a:txBody>
                  <a:tcPr marL="68600" marR="68600" marT="34300" marB="34300">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3"/>
                  </a:ext>
                </a:extLst>
              </a:tr>
              <a:tr h="414075">
                <a:tc>
                  <a:txBody>
                    <a:bodyPr/>
                    <a:lstStyle/>
                    <a:p>
                      <a:pPr marL="0" marR="0" lvl="0" indent="0" algn="l" rtl="0">
                        <a:spcBef>
                          <a:spcPts val="0"/>
                        </a:spcBef>
                        <a:spcAft>
                          <a:spcPts val="0"/>
                        </a:spcAft>
                        <a:buNone/>
                      </a:pPr>
                      <a:r>
                        <a:rPr lang="en"/>
                        <a:t>host_name</a:t>
                      </a:r>
                      <a:endParaRPr sz="1400"/>
                    </a:p>
                  </a:txBody>
                  <a:tcPr marL="68600" marR="68600" marT="34300" marB="34300"/>
                </a:tc>
                <a:tc>
                  <a:txBody>
                    <a:bodyPr/>
                    <a:lstStyle/>
                    <a:p>
                      <a:pPr marL="0" marR="0" lvl="0" indent="0" algn="l" rtl="0">
                        <a:spcBef>
                          <a:spcPts val="0"/>
                        </a:spcBef>
                        <a:spcAft>
                          <a:spcPts val="0"/>
                        </a:spcAft>
                        <a:buNone/>
                      </a:pPr>
                      <a:r>
                        <a:rPr lang="en" sz="1050">
                          <a:highlight>
                            <a:srgbClr val="FFFFFF"/>
                          </a:highlight>
                          <a:latin typeface="Arial"/>
                          <a:ea typeface="Arial"/>
                          <a:cs typeface="Arial"/>
                          <a:sym typeface="Arial"/>
                        </a:rPr>
                        <a:t>Name of the Host</a:t>
                      </a:r>
                      <a:endParaRPr sz="1050">
                        <a:highlight>
                          <a:srgbClr val="FFFFFF"/>
                        </a:highlight>
                        <a:latin typeface="Arial"/>
                        <a:ea typeface="Arial"/>
                        <a:cs typeface="Arial"/>
                        <a:sym typeface="Arial"/>
                      </a:endParaRPr>
                    </a:p>
                  </a:txBody>
                  <a:tcPr marL="68600" marR="68600" marT="34300" marB="34300">
                    <a:lnR w="12700" cap="flat" cmpd="sng">
                      <a:solidFill>
                        <a:schemeClr val="dk1"/>
                      </a:solidFill>
                      <a:prstDash val="solid"/>
                      <a:round/>
                      <a:headEnd type="none" w="sm" len="sm"/>
                      <a:tailEnd type="none" w="sm" len="sm"/>
                    </a:lnR>
                  </a:tcPr>
                </a:tc>
                <a:tc>
                  <a:txBody>
                    <a:bodyPr/>
                    <a:lstStyle/>
                    <a:p>
                      <a:pPr marL="0" marR="0" lvl="0" indent="0" algn="l" rtl="0">
                        <a:spcBef>
                          <a:spcPts val="0"/>
                        </a:spcBef>
                        <a:spcAft>
                          <a:spcPts val="0"/>
                        </a:spcAft>
                        <a:buNone/>
                      </a:pPr>
                      <a:r>
                        <a:rPr lang="en"/>
                        <a:t>object</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t>11452</a:t>
                      </a:r>
                      <a:endParaRPr/>
                    </a:p>
                  </a:txBody>
                  <a:tcPr marL="68600" marR="68600" marT="34300" marB="34300">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4"/>
                  </a:ext>
                </a:extLst>
              </a:tr>
              <a:tr h="414075">
                <a:tc>
                  <a:txBody>
                    <a:bodyPr/>
                    <a:lstStyle/>
                    <a:p>
                      <a:pPr marL="0" marR="0" lvl="0" indent="0" algn="l" rtl="0">
                        <a:spcBef>
                          <a:spcPts val="0"/>
                        </a:spcBef>
                        <a:spcAft>
                          <a:spcPts val="0"/>
                        </a:spcAft>
                        <a:buNone/>
                      </a:pPr>
                      <a:r>
                        <a:rPr lang="en" sz="1400"/>
                        <a:t>neighbourhood_group</a:t>
                      </a:r>
                      <a:endParaRPr sz="1400"/>
                    </a:p>
                  </a:txBody>
                  <a:tcPr marL="68600" marR="68600" marT="34300" marB="34300"/>
                </a:tc>
                <a:tc>
                  <a:txBody>
                    <a:bodyPr/>
                    <a:lstStyle/>
                    <a:p>
                      <a:pPr marL="0" marR="0" lvl="0" indent="0" algn="l" rtl="0">
                        <a:spcBef>
                          <a:spcPts val="0"/>
                        </a:spcBef>
                        <a:spcAft>
                          <a:spcPts val="0"/>
                        </a:spcAft>
                        <a:buNone/>
                      </a:pPr>
                      <a:r>
                        <a:rPr lang="en" sz="1050">
                          <a:highlight>
                            <a:srgbClr val="FFFFFF"/>
                          </a:highlight>
                          <a:latin typeface="Arial"/>
                          <a:ea typeface="Arial"/>
                          <a:cs typeface="Arial"/>
                          <a:sym typeface="Arial"/>
                        </a:rPr>
                        <a:t>Location</a:t>
                      </a:r>
                      <a:endParaRPr sz="1400"/>
                    </a:p>
                  </a:txBody>
                  <a:tcPr marL="68600" marR="68600" marT="34300" marB="34300">
                    <a:lnR w="12700" cap="flat" cmpd="sng">
                      <a:solidFill>
                        <a:schemeClr val="dk1"/>
                      </a:solidFill>
                      <a:prstDash val="solid"/>
                      <a:round/>
                      <a:headEnd type="none" w="sm" len="sm"/>
                      <a:tailEnd type="none" w="sm" len="sm"/>
                    </a:lnR>
                  </a:tcPr>
                </a:tc>
                <a:tc>
                  <a:txBody>
                    <a:bodyPr/>
                    <a:lstStyle/>
                    <a:p>
                      <a:pPr marL="0" lvl="0" indent="0" algn="l" rtl="0">
                        <a:spcBef>
                          <a:spcPts val="0"/>
                        </a:spcBef>
                        <a:spcAft>
                          <a:spcPts val="0"/>
                        </a:spcAft>
                        <a:buSzPts val="1100"/>
                        <a:buNone/>
                      </a:pPr>
                      <a:r>
                        <a:rPr lang="en"/>
                        <a:t>object</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t>5</a:t>
                      </a:r>
                      <a:endParaRPr/>
                    </a:p>
                  </a:txBody>
                  <a:tcPr marL="68600" marR="68600" marT="34300" marB="34300">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5"/>
                  </a:ext>
                </a:extLst>
              </a:tr>
              <a:tr h="414075">
                <a:tc>
                  <a:txBody>
                    <a:bodyPr/>
                    <a:lstStyle/>
                    <a:p>
                      <a:pPr marL="0" marR="0" lvl="0" indent="0" algn="l" rtl="0">
                        <a:spcBef>
                          <a:spcPts val="0"/>
                        </a:spcBef>
                        <a:spcAft>
                          <a:spcPts val="0"/>
                        </a:spcAft>
                        <a:buNone/>
                      </a:pPr>
                      <a:r>
                        <a:rPr lang="en" sz="1400"/>
                        <a:t>neighbourhood</a:t>
                      </a:r>
                      <a:endParaRPr sz="1400"/>
                    </a:p>
                  </a:txBody>
                  <a:tcPr marL="68600" marR="68600" marT="34300" marB="34300"/>
                </a:tc>
                <a:tc>
                  <a:txBody>
                    <a:bodyPr/>
                    <a:lstStyle/>
                    <a:p>
                      <a:pPr marL="0" marR="0" lvl="0" indent="0" algn="l" rtl="0">
                        <a:spcBef>
                          <a:spcPts val="0"/>
                        </a:spcBef>
                        <a:spcAft>
                          <a:spcPts val="0"/>
                        </a:spcAft>
                        <a:buNone/>
                      </a:pPr>
                      <a:r>
                        <a:rPr lang="en"/>
                        <a:t>Area</a:t>
                      </a:r>
                      <a:endParaRPr sz="1400"/>
                    </a:p>
                  </a:txBody>
                  <a:tcPr marL="68600" marR="68600" marT="34300" marB="34300">
                    <a:lnR w="12700" cap="flat" cmpd="sng">
                      <a:solidFill>
                        <a:schemeClr val="dk1"/>
                      </a:solidFill>
                      <a:prstDash val="solid"/>
                      <a:round/>
                      <a:headEnd type="none" w="sm" len="sm"/>
                      <a:tailEnd type="none" w="sm" len="sm"/>
                    </a:lnR>
                  </a:tcPr>
                </a:tc>
                <a:tc>
                  <a:txBody>
                    <a:bodyPr/>
                    <a:lstStyle/>
                    <a:p>
                      <a:pPr marL="0" lvl="0" indent="0" algn="l" rtl="0">
                        <a:spcBef>
                          <a:spcPts val="0"/>
                        </a:spcBef>
                        <a:spcAft>
                          <a:spcPts val="0"/>
                        </a:spcAft>
                        <a:buSzPts val="1100"/>
                        <a:buNone/>
                      </a:pPr>
                      <a:r>
                        <a:rPr lang="en"/>
                        <a:t>object</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t>221</a:t>
                      </a:r>
                      <a:endParaRPr/>
                    </a:p>
                  </a:txBody>
                  <a:tcPr marL="68600" marR="68600" marT="34300" marB="34300">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6"/>
                  </a:ext>
                </a:extLst>
              </a:tr>
              <a:tr h="414075">
                <a:tc>
                  <a:txBody>
                    <a:bodyPr/>
                    <a:lstStyle/>
                    <a:p>
                      <a:pPr marL="0" marR="0" lvl="0" indent="0" algn="l" rtl="0">
                        <a:spcBef>
                          <a:spcPts val="0"/>
                        </a:spcBef>
                        <a:spcAft>
                          <a:spcPts val="0"/>
                        </a:spcAft>
                        <a:buNone/>
                      </a:pPr>
                      <a:r>
                        <a:rPr lang="en"/>
                        <a:t>latitude</a:t>
                      </a:r>
                      <a:endParaRPr sz="1400"/>
                    </a:p>
                  </a:txBody>
                  <a:tcPr marL="68600" marR="68600" marT="34300" marB="34300"/>
                </a:tc>
                <a:tc>
                  <a:txBody>
                    <a:bodyPr/>
                    <a:lstStyle/>
                    <a:p>
                      <a:pPr marL="0" marR="0" lvl="0" indent="0" algn="l" rtl="0">
                        <a:spcBef>
                          <a:spcPts val="0"/>
                        </a:spcBef>
                        <a:spcAft>
                          <a:spcPts val="0"/>
                        </a:spcAft>
                        <a:buNone/>
                      </a:pPr>
                      <a:r>
                        <a:rPr lang="en" sz="1050">
                          <a:highlight>
                            <a:srgbClr val="FFFFFF"/>
                          </a:highlight>
                          <a:latin typeface="Arial"/>
                          <a:ea typeface="Arial"/>
                          <a:cs typeface="Arial"/>
                          <a:sym typeface="Arial"/>
                        </a:rPr>
                        <a:t>Latitude Range</a:t>
                      </a:r>
                      <a:endParaRPr sz="1400"/>
                    </a:p>
                  </a:txBody>
                  <a:tcPr marL="68600" marR="68600" marT="34300" marB="34300">
                    <a:lnR w="12700" cap="flat" cmpd="sng">
                      <a:solidFill>
                        <a:schemeClr val="dk1"/>
                      </a:solidFill>
                      <a:prstDash val="solid"/>
                      <a:round/>
                      <a:headEnd type="none" w="sm" len="sm"/>
                      <a:tailEnd type="none" w="sm" len="sm"/>
                    </a:lnR>
                  </a:tcPr>
                </a:tc>
                <a:tc>
                  <a:txBody>
                    <a:bodyPr/>
                    <a:lstStyle/>
                    <a:p>
                      <a:pPr marL="0" marR="0" lvl="0" indent="0" algn="l" rtl="0">
                        <a:spcBef>
                          <a:spcPts val="0"/>
                        </a:spcBef>
                        <a:spcAft>
                          <a:spcPts val="0"/>
                        </a:spcAft>
                        <a:buNone/>
                      </a:pPr>
                      <a:r>
                        <a:rPr lang="en"/>
                        <a:t>float64</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t>19048</a:t>
                      </a:r>
                      <a:endParaRPr/>
                    </a:p>
                  </a:txBody>
                  <a:tcPr marL="68600" marR="68600" marT="34300" marB="34300">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7"/>
                  </a:ext>
                </a:extLst>
              </a:tr>
              <a:tr h="414075">
                <a:tc>
                  <a:txBody>
                    <a:bodyPr/>
                    <a:lstStyle/>
                    <a:p>
                      <a:pPr marL="0" marR="0" lvl="0" indent="0" algn="l" rtl="0">
                        <a:spcBef>
                          <a:spcPts val="0"/>
                        </a:spcBef>
                        <a:spcAft>
                          <a:spcPts val="0"/>
                        </a:spcAft>
                        <a:buNone/>
                      </a:pPr>
                      <a:r>
                        <a:rPr lang="en"/>
                        <a:t>longitude</a:t>
                      </a:r>
                      <a:endParaRPr sz="1400"/>
                    </a:p>
                  </a:txBody>
                  <a:tcPr marL="68600" marR="68600" marT="34300" marB="34300"/>
                </a:tc>
                <a:tc>
                  <a:txBody>
                    <a:bodyPr/>
                    <a:lstStyle/>
                    <a:p>
                      <a:pPr marL="0" marR="0" lvl="0" indent="0" algn="l" rtl="0">
                        <a:spcBef>
                          <a:spcPts val="0"/>
                        </a:spcBef>
                        <a:spcAft>
                          <a:spcPts val="0"/>
                        </a:spcAft>
                        <a:buNone/>
                      </a:pPr>
                      <a:r>
                        <a:rPr lang="en" sz="1050">
                          <a:highlight>
                            <a:srgbClr val="FFFFFF"/>
                          </a:highlight>
                          <a:latin typeface="Arial"/>
                          <a:ea typeface="Arial"/>
                          <a:cs typeface="Arial"/>
                          <a:sym typeface="Arial"/>
                        </a:rPr>
                        <a:t>Longitude Range</a:t>
                      </a:r>
                      <a:endParaRPr sz="1400"/>
                    </a:p>
                  </a:txBody>
                  <a:tcPr marL="68600" marR="68600" marT="34300" marB="34300">
                    <a:lnR w="12700" cap="flat" cmpd="sng">
                      <a:solidFill>
                        <a:schemeClr val="dk1"/>
                      </a:solidFill>
                      <a:prstDash val="solid"/>
                      <a:round/>
                      <a:headEnd type="none" w="sm" len="sm"/>
                      <a:tailEnd type="none" w="sm" len="sm"/>
                    </a:lnR>
                  </a:tcPr>
                </a:tc>
                <a:tc>
                  <a:txBody>
                    <a:bodyPr/>
                    <a:lstStyle/>
                    <a:p>
                      <a:pPr marL="0" marR="0" lvl="0" indent="0" algn="l" rtl="0">
                        <a:spcBef>
                          <a:spcPts val="0"/>
                        </a:spcBef>
                        <a:spcAft>
                          <a:spcPts val="0"/>
                        </a:spcAft>
                        <a:buNone/>
                      </a:pPr>
                      <a:r>
                        <a:rPr lang="en"/>
                        <a:t>float64</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t>14718</a:t>
                      </a:r>
                      <a:endParaRPr/>
                    </a:p>
                  </a:txBody>
                  <a:tcPr marL="68600" marR="68600" marT="34300" marB="34300">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8"/>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0" y="-6"/>
            <a:ext cx="37149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4000">
                <a:solidFill>
                  <a:srgbClr val="C00000"/>
                </a:solidFill>
              </a:rPr>
              <a:t>   Variables</a:t>
            </a:r>
            <a:endParaRPr sz="4000">
              <a:solidFill>
                <a:srgbClr val="C00000"/>
              </a:solidFill>
              <a:latin typeface="Calibri"/>
              <a:ea typeface="Calibri"/>
              <a:cs typeface="Calibri"/>
              <a:sym typeface="Calibri"/>
            </a:endParaRPr>
          </a:p>
        </p:txBody>
      </p:sp>
      <p:pic>
        <p:nvPicPr>
          <p:cNvPr id="196" name="Google Shape;196;p31"/>
          <p:cNvPicPr preferRelativeResize="0"/>
          <p:nvPr/>
        </p:nvPicPr>
        <p:blipFill rotWithShape="1">
          <a:blip r:embed="rId3">
            <a:alphaModFix/>
          </a:blip>
          <a:srcRect/>
          <a:stretch/>
        </p:blipFill>
        <p:spPr>
          <a:xfrm>
            <a:off x="8452022" y="98661"/>
            <a:ext cx="576328" cy="576328"/>
          </a:xfrm>
          <a:prstGeom prst="rect">
            <a:avLst/>
          </a:prstGeom>
          <a:noFill/>
          <a:ln>
            <a:noFill/>
          </a:ln>
        </p:spPr>
      </p:pic>
      <p:graphicFrame>
        <p:nvGraphicFramePr>
          <p:cNvPr id="197" name="Google Shape;197;p31"/>
          <p:cNvGraphicFramePr/>
          <p:nvPr/>
        </p:nvGraphicFramePr>
        <p:xfrm>
          <a:off x="228422" y="942476"/>
          <a:ext cx="8439550" cy="4183270"/>
        </p:xfrm>
        <a:graphic>
          <a:graphicData uri="http://schemas.openxmlformats.org/drawingml/2006/table">
            <a:tbl>
              <a:tblPr firstRow="1" bandRow="1">
                <a:noFill/>
                <a:tableStyleId>{28037329-CCFB-4E30-A6D4-953E84E1B756}</a:tableStyleId>
              </a:tblPr>
              <a:tblGrid>
                <a:gridCol w="2133750">
                  <a:extLst>
                    <a:ext uri="{9D8B030D-6E8A-4147-A177-3AD203B41FA5}">
                      <a16:colId xmlns:a16="http://schemas.microsoft.com/office/drawing/2014/main" val="20000"/>
                    </a:ext>
                  </a:extLst>
                </a:gridCol>
                <a:gridCol w="2304800">
                  <a:extLst>
                    <a:ext uri="{9D8B030D-6E8A-4147-A177-3AD203B41FA5}">
                      <a16:colId xmlns:a16="http://schemas.microsoft.com/office/drawing/2014/main" val="20001"/>
                    </a:ext>
                  </a:extLst>
                </a:gridCol>
                <a:gridCol w="1971325">
                  <a:extLst>
                    <a:ext uri="{9D8B030D-6E8A-4147-A177-3AD203B41FA5}">
                      <a16:colId xmlns:a16="http://schemas.microsoft.com/office/drawing/2014/main" val="20002"/>
                    </a:ext>
                  </a:extLst>
                </a:gridCol>
                <a:gridCol w="2029675">
                  <a:extLst>
                    <a:ext uri="{9D8B030D-6E8A-4147-A177-3AD203B41FA5}">
                      <a16:colId xmlns:a16="http://schemas.microsoft.com/office/drawing/2014/main" val="20003"/>
                    </a:ext>
                  </a:extLst>
                </a:gridCol>
              </a:tblGrid>
              <a:tr h="727425">
                <a:tc>
                  <a:txBody>
                    <a:bodyPr/>
                    <a:lstStyle/>
                    <a:p>
                      <a:pPr marL="0" marR="0" lvl="0" indent="0" algn="ctr" rtl="0">
                        <a:spcBef>
                          <a:spcPts val="0"/>
                        </a:spcBef>
                        <a:spcAft>
                          <a:spcPts val="0"/>
                        </a:spcAft>
                        <a:buNone/>
                      </a:pPr>
                      <a:r>
                        <a:rPr lang="en" sz="1400" b="1" u="none" strike="noStrike" cap="none"/>
                        <a:t>Variable</a:t>
                      </a:r>
                      <a:endParaRPr sz="11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t>Description</a:t>
                      </a:r>
                      <a:endParaRPr sz="11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t>Datatype</a:t>
                      </a:r>
                      <a:endParaRPr sz="11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 sz="1400" b="1"/>
                        <a:t>Unique Values</a:t>
                      </a:r>
                      <a:endParaRPr sz="11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45075">
                <a:tc>
                  <a:txBody>
                    <a:bodyPr/>
                    <a:lstStyle/>
                    <a:p>
                      <a:pPr marL="0" marR="0" lvl="0" indent="0" algn="l" rtl="0">
                        <a:spcBef>
                          <a:spcPts val="0"/>
                        </a:spcBef>
                        <a:spcAft>
                          <a:spcPts val="0"/>
                        </a:spcAft>
                        <a:buNone/>
                      </a:pPr>
                      <a:r>
                        <a:rPr lang="en"/>
                        <a:t>room_type</a:t>
                      </a:r>
                      <a:endParaRPr sz="1100" b="1" u="none" strike="noStrike" cap="none"/>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sz="1050">
                          <a:highlight>
                            <a:srgbClr val="FFFFFF"/>
                          </a:highlight>
                          <a:latin typeface="Arial"/>
                          <a:ea typeface="Arial"/>
                          <a:cs typeface="Arial"/>
                          <a:sym typeface="Arial"/>
                        </a:rPr>
                        <a:t>Type of Room listed</a:t>
                      </a:r>
                      <a:endParaRPr sz="1400" b="1"/>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t>object</a:t>
                      </a:r>
                      <a:endParaRPr b="1"/>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b="1"/>
                        <a:t>3</a:t>
                      </a:r>
                      <a:endParaRPr sz="1400" b="1"/>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5075">
                <a:tc>
                  <a:txBody>
                    <a:bodyPr/>
                    <a:lstStyle/>
                    <a:p>
                      <a:pPr marL="0" marR="0" lvl="0" indent="0" algn="l" rtl="0">
                        <a:spcBef>
                          <a:spcPts val="0"/>
                        </a:spcBef>
                        <a:spcAft>
                          <a:spcPts val="0"/>
                        </a:spcAft>
                        <a:buNone/>
                      </a:pPr>
                      <a:r>
                        <a:rPr lang="en"/>
                        <a:t>price</a:t>
                      </a:r>
                      <a:endParaRPr sz="11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sz="1050">
                          <a:highlight>
                            <a:srgbClr val="FFFFFF"/>
                          </a:highlight>
                          <a:latin typeface="Arial"/>
                          <a:ea typeface="Arial"/>
                          <a:cs typeface="Arial"/>
                          <a:sym typeface="Arial"/>
                        </a:rPr>
                        <a:t>Price of listing</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a:t>int64</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a:t>674</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14075">
                <a:tc>
                  <a:txBody>
                    <a:bodyPr/>
                    <a:lstStyle/>
                    <a:p>
                      <a:pPr marL="0" marR="0" lvl="0" indent="0" algn="l" rtl="0">
                        <a:spcBef>
                          <a:spcPts val="0"/>
                        </a:spcBef>
                        <a:spcAft>
                          <a:spcPts val="0"/>
                        </a:spcAft>
                        <a:buNone/>
                      </a:pPr>
                      <a:r>
                        <a:rPr lang="en"/>
                        <a:t>minimum_nights</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sz="1050">
                          <a:highlight>
                            <a:srgbClr val="FFFFFF"/>
                          </a:highlight>
                          <a:latin typeface="Arial"/>
                          <a:ea typeface="Arial"/>
                          <a:cs typeface="Arial"/>
                          <a:sym typeface="Arial"/>
                        </a:rPr>
                        <a:t>Minimum nights to be paid for</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a:t>int64</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a:t>109</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14075">
                <a:tc>
                  <a:txBody>
                    <a:bodyPr/>
                    <a:lstStyle/>
                    <a:p>
                      <a:pPr marL="0" marR="0" lvl="0" indent="0" algn="l" rtl="0">
                        <a:spcBef>
                          <a:spcPts val="0"/>
                        </a:spcBef>
                        <a:spcAft>
                          <a:spcPts val="0"/>
                        </a:spcAft>
                        <a:buNone/>
                      </a:pPr>
                      <a:r>
                        <a:rPr lang="en"/>
                        <a:t>number_of_reviews</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sz="1050">
                          <a:highlight>
                            <a:srgbClr val="FFFFFF"/>
                          </a:highlight>
                          <a:latin typeface="Arial"/>
                          <a:ea typeface="Arial"/>
                          <a:cs typeface="Arial"/>
                          <a:sym typeface="Arial"/>
                        </a:rPr>
                        <a:t>Number of reviews</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a:t>int64</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a:t>394</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14075">
                <a:tc>
                  <a:txBody>
                    <a:bodyPr/>
                    <a:lstStyle/>
                    <a:p>
                      <a:pPr marL="0" marR="0" lvl="0" indent="0" algn="l" rtl="0">
                        <a:spcBef>
                          <a:spcPts val="0"/>
                        </a:spcBef>
                        <a:spcAft>
                          <a:spcPts val="0"/>
                        </a:spcAft>
                        <a:buNone/>
                      </a:pPr>
                      <a:r>
                        <a:rPr lang="en"/>
                        <a:t>last_review</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sz="1050">
                          <a:highlight>
                            <a:srgbClr val="FFFFFF"/>
                          </a:highlight>
                          <a:latin typeface="Arial"/>
                          <a:ea typeface="Arial"/>
                          <a:cs typeface="Arial"/>
                          <a:sym typeface="Arial"/>
                        </a:rPr>
                        <a:t>Last date of review</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t>object</a:t>
                      </a:r>
                      <a:endParaRPr/>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a:t>1764</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14075">
                <a:tc>
                  <a:txBody>
                    <a:bodyPr/>
                    <a:lstStyle/>
                    <a:p>
                      <a:pPr marL="0" marR="0" lvl="0" indent="0" algn="l" rtl="0">
                        <a:spcBef>
                          <a:spcPts val="0"/>
                        </a:spcBef>
                        <a:spcAft>
                          <a:spcPts val="0"/>
                        </a:spcAft>
                        <a:buNone/>
                      </a:pPr>
                      <a:r>
                        <a:rPr lang="en"/>
                        <a:t>reviews_per_month</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sz="1050">
                          <a:highlight>
                            <a:srgbClr val="FFFFFF"/>
                          </a:highlight>
                          <a:latin typeface="Arial"/>
                          <a:ea typeface="Arial"/>
                          <a:cs typeface="Arial"/>
                          <a:sym typeface="Arial"/>
                        </a:rPr>
                        <a:t>Number of reviews per month</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a:t>float64</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a:t>937</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14075">
                <a:tc>
                  <a:txBody>
                    <a:bodyPr/>
                    <a:lstStyle/>
                    <a:p>
                      <a:pPr marL="0" marR="0" lvl="0" indent="0" algn="l" rtl="0">
                        <a:spcBef>
                          <a:spcPts val="0"/>
                        </a:spcBef>
                        <a:spcAft>
                          <a:spcPts val="0"/>
                        </a:spcAft>
                        <a:buNone/>
                      </a:pPr>
                      <a:r>
                        <a:rPr lang="en"/>
                        <a:t>calculated_host_listings_count</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sz="1050">
                          <a:highlight>
                            <a:srgbClr val="FFFFFF"/>
                          </a:highlight>
                          <a:latin typeface="Arial"/>
                          <a:ea typeface="Arial"/>
                          <a:cs typeface="Arial"/>
                          <a:sym typeface="Arial"/>
                        </a:rPr>
                        <a:t>Total count of listings of the host</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a:t>int64</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a:t>47</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14075">
                <a:tc>
                  <a:txBody>
                    <a:bodyPr/>
                    <a:lstStyle/>
                    <a:p>
                      <a:pPr marL="0" lvl="0" indent="0" algn="l" rtl="0">
                        <a:spcBef>
                          <a:spcPts val="0"/>
                        </a:spcBef>
                        <a:spcAft>
                          <a:spcPts val="0"/>
                        </a:spcAft>
                        <a:buNone/>
                      </a:pPr>
                      <a:r>
                        <a:rPr lang="en"/>
                        <a:t>availability_365</a:t>
                      </a:r>
                      <a:endParaRPr/>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sz="1050">
                          <a:highlight>
                            <a:srgbClr val="FFFFFF"/>
                          </a:highlight>
                          <a:latin typeface="Arial"/>
                          <a:ea typeface="Arial"/>
                          <a:cs typeface="Arial"/>
                          <a:sym typeface="Arial"/>
                        </a:rPr>
                        <a:t>Availability around the year</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a:t>int64</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
                        <a:t>366</a:t>
                      </a:r>
                      <a:endParaRPr sz="1400"/>
                    </a:p>
                  </a:txBody>
                  <a:tcPr marL="68600" marR="68600" marT="34300" marB="343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660450" y="194344"/>
            <a:ext cx="3714900" cy="99420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3200">
                <a:solidFill>
                  <a:srgbClr val="C00000"/>
                </a:solidFill>
              </a:rPr>
              <a:t>Data Cleaning</a:t>
            </a:r>
            <a:endParaRPr sz="3200">
              <a:solidFill>
                <a:srgbClr val="C00000"/>
              </a:solidFill>
              <a:latin typeface="Calibri"/>
              <a:ea typeface="Calibri"/>
              <a:cs typeface="Calibri"/>
              <a:sym typeface="Calibri"/>
            </a:endParaRPr>
          </a:p>
        </p:txBody>
      </p:sp>
      <p:pic>
        <p:nvPicPr>
          <p:cNvPr id="203" name="Google Shape;203;p32"/>
          <p:cNvPicPr preferRelativeResize="0"/>
          <p:nvPr/>
        </p:nvPicPr>
        <p:blipFill rotWithShape="1">
          <a:blip r:embed="rId3">
            <a:alphaModFix/>
          </a:blip>
          <a:srcRect/>
          <a:stretch/>
        </p:blipFill>
        <p:spPr>
          <a:xfrm>
            <a:off x="8452022" y="98661"/>
            <a:ext cx="576327" cy="576327"/>
          </a:xfrm>
          <a:prstGeom prst="rect">
            <a:avLst/>
          </a:prstGeom>
          <a:noFill/>
          <a:ln>
            <a:noFill/>
          </a:ln>
        </p:spPr>
      </p:pic>
      <p:pic>
        <p:nvPicPr>
          <p:cNvPr id="204" name="Google Shape;204;p32"/>
          <p:cNvPicPr preferRelativeResize="0"/>
          <p:nvPr/>
        </p:nvPicPr>
        <p:blipFill>
          <a:blip r:embed="rId4">
            <a:alphaModFix/>
          </a:blip>
          <a:stretch>
            <a:fillRect/>
          </a:stretch>
        </p:blipFill>
        <p:spPr>
          <a:xfrm>
            <a:off x="5361525" y="1327625"/>
            <a:ext cx="2619375" cy="3539175"/>
          </a:xfrm>
          <a:prstGeom prst="rect">
            <a:avLst/>
          </a:prstGeom>
          <a:noFill/>
          <a:ln>
            <a:noFill/>
          </a:ln>
        </p:spPr>
      </p:pic>
      <p:pic>
        <p:nvPicPr>
          <p:cNvPr id="205" name="Google Shape;205;p32"/>
          <p:cNvPicPr preferRelativeResize="0"/>
          <p:nvPr/>
        </p:nvPicPr>
        <p:blipFill>
          <a:blip r:embed="rId5">
            <a:alphaModFix/>
          </a:blip>
          <a:stretch>
            <a:fillRect/>
          </a:stretch>
        </p:blipFill>
        <p:spPr>
          <a:xfrm>
            <a:off x="1019975" y="1327625"/>
            <a:ext cx="2932100" cy="1512350"/>
          </a:xfrm>
          <a:prstGeom prst="rect">
            <a:avLst/>
          </a:prstGeom>
          <a:noFill/>
          <a:ln>
            <a:noFill/>
          </a:ln>
        </p:spPr>
      </p:pic>
      <p:sp>
        <p:nvSpPr>
          <p:cNvPr id="206" name="Google Shape;206;p32"/>
          <p:cNvSpPr txBox="1">
            <a:spLocks noGrp="1"/>
          </p:cNvSpPr>
          <p:nvPr>
            <p:ph type="body" idx="1"/>
          </p:nvPr>
        </p:nvSpPr>
        <p:spPr>
          <a:xfrm>
            <a:off x="572375" y="3028850"/>
            <a:ext cx="4268700" cy="1619700"/>
          </a:xfrm>
          <a:prstGeom prst="rect">
            <a:avLst/>
          </a:prstGeom>
          <a:noFill/>
          <a:ln>
            <a:noFill/>
          </a:ln>
        </p:spPr>
        <p:txBody>
          <a:bodyPr spcFirstLastPara="1" wrap="square" lIns="68575" tIns="68575" rIns="68575" bIns="68575" anchor="t" anchorCtr="0">
            <a:noAutofit/>
          </a:bodyPr>
          <a:lstStyle/>
          <a:p>
            <a:pPr marL="457200" lvl="0" indent="-342900" algn="l" rtl="0">
              <a:lnSpc>
                <a:spcPct val="100000"/>
              </a:lnSpc>
              <a:spcBef>
                <a:spcPts val="0"/>
              </a:spcBef>
              <a:spcAft>
                <a:spcPts val="0"/>
              </a:spcAft>
              <a:buClr>
                <a:srgbClr val="134F5C"/>
              </a:buClr>
              <a:buSzPts val="1800"/>
              <a:buChar char="•"/>
            </a:pPr>
            <a:r>
              <a:rPr lang="en" sz="1800">
                <a:solidFill>
                  <a:srgbClr val="134F5C"/>
                </a:solidFill>
              </a:rPr>
              <a:t>The dataset has no duplicate values </a:t>
            </a:r>
            <a:endParaRPr sz="1800">
              <a:solidFill>
                <a:srgbClr val="134F5C"/>
              </a:solidFill>
            </a:endParaRPr>
          </a:p>
          <a:p>
            <a:pPr marL="457200" lvl="0" indent="-342900" algn="l" rtl="0">
              <a:lnSpc>
                <a:spcPct val="100000"/>
              </a:lnSpc>
              <a:spcBef>
                <a:spcPts val="0"/>
              </a:spcBef>
              <a:spcAft>
                <a:spcPts val="0"/>
              </a:spcAft>
              <a:buClr>
                <a:srgbClr val="134F5C"/>
              </a:buClr>
              <a:buSzPts val="1800"/>
              <a:buChar char="•"/>
            </a:pPr>
            <a:r>
              <a:rPr lang="en" sz="1800">
                <a:solidFill>
                  <a:srgbClr val="134F5C"/>
                </a:solidFill>
              </a:rPr>
              <a:t>The dataset has null values in name, host_name, number_of_reviews &amp; last_review column</a:t>
            </a:r>
            <a:endParaRPr sz="1800">
              <a:solidFill>
                <a:srgbClr val="134F5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628650" y="273844"/>
            <a:ext cx="3714750" cy="994172"/>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C00000"/>
              </a:buClr>
              <a:buSzPts val="2100"/>
              <a:buFont typeface="Calibri"/>
              <a:buNone/>
            </a:pPr>
            <a:r>
              <a:rPr lang="en" sz="3200">
                <a:solidFill>
                  <a:srgbClr val="C00000"/>
                </a:solidFill>
              </a:rPr>
              <a:t>Data Wrangling</a:t>
            </a:r>
            <a:endParaRPr sz="3200">
              <a:solidFill>
                <a:srgbClr val="C00000"/>
              </a:solidFill>
              <a:latin typeface="Calibri"/>
              <a:ea typeface="Calibri"/>
              <a:cs typeface="Calibri"/>
              <a:sym typeface="Calibri"/>
            </a:endParaRPr>
          </a:p>
        </p:txBody>
      </p:sp>
      <p:pic>
        <p:nvPicPr>
          <p:cNvPr id="212" name="Google Shape;212;p33"/>
          <p:cNvPicPr preferRelativeResize="0"/>
          <p:nvPr/>
        </p:nvPicPr>
        <p:blipFill rotWithShape="1">
          <a:blip r:embed="rId3">
            <a:alphaModFix/>
          </a:blip>
          <a:srcRect/>
          <a:stretch/>
        </p:blipFill>
        <p:spPr>
          <a:xfrm>
            <a:off x="8452022" y="98661"/>
            <a:ext cx="576327" cy="576327"/>
          </a:xfrm>
          <a:prstGeom prst="rect">
            <a:avLst/>
          </a:prstGeom>
          <a:noFill/>
          <a:ln>
            <a:noFill/>
          </a:ln>
        </p:spPr>
      </p:pic>
      <p:pic>
        <p:nvPicPr>
          <p:cNvPr id="213" name="Google Shape;213;p33"/>
          <p:cNvPicPr preferRelativeResize="0"/>
          <p:nvPr/>
        </p:nvPicPr>
        <p:blipFill>
          <a:blip r:embed="rId4">
            <a:alphaModFix/>
          </a:blip>
          <a:stretch>
            <a:fillRect/>
          </a:stretch>
        </p:blipFill>
        <p:spPr>
          <a:xfrm>
            <a:off x="676075" y="1310175"/>
            <a:ext cx="4916224" cy="1660625"/>
          </a:xfrm>
          <a:prstGeom prst="rect">
            <a:avLst/>
          </a:prstGeom>
          <a:noFill/>
          <a:ln>
            <a:noFill/>
          </a:ln>
        </p:spPr>
      </p:pic>
      <p:pic>
        <p:nvPicPr>
          <p:cNvPr id="214" name="Google Shape;214;p33"/>
          <p:cNvPicPr preferRelativeResize="0"/>
          <p:nvPr/>
        </p:nvPicPr>
        <p:blipFill>
          <a:blip r:embed="rId5">
            <a:alphaModFix/>
          </a:blip>
          <a:stretch>
            <a:fillRect/>
          </a:stretch>
        </p:blipFill>
        <p:spPr>
          <a:xfrm>
            <a:off x="628650" y="3268683"/>
            <a:ext cx="5638474" cy="1722417"/>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865</Words>
  <Application>Microsoft Office PowerPoint</Application>
  <PresentationFormat>On-screen Show (16:9)</PresentationFormat>
  <Paragraphs>151</Paragraphs>
  <Slides>29</Slides>
  <Notes>29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29</vt:i4>
      </vt:variant>
    </vt:vector>
  </HeadingPairs>
  <TitlesOfParts>
    <vt:vector size="34" baseType="lpstr">
      <vt:lpstr>Montserrat</vt:lpstr>
      <vt:lpstr>Calibri</vt:lpstr>
      <vt:lpstr>Arial</vt:lpstr>
      <vt:lpstr>Simple Light</vt:lpstr>
      <vt:lpstr>Office Theme</vt:lpstr>
      <vt:lpstr> Capstone Project   Airbnb Bookings Analysis</vt:lpstr>
      <vt:lpstr>Business Overview</vt:lpstr>
      <vt:lpstr>Problem Statement &amp; Business Objective</vt:lpstr>
      <vt:lpstr>Dataset First Look</vt:lpstr>
      <vt:lpstr>Data Summary</vt:lpstr>
      <vt:lpstr>   Variables</vt:lpstr>
      <vt:lpstr>   Variables</vt:lpstr>
      <vt:lpstr>Data Cleaning</vt:lpstr>
      <vt:lpstr>Data Wrangling</vt:lpstr>
      <vt:lpstr>Data Wrangling (Contd)</vt:lpstr>
      <vt:lpstr>Data Wrangling (Contd)</vt:lpstr>
      <vt:lpstr>Data Wrangling (Contd)</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Conclusion</vt:lpstr>
      <vt:lpstr>Solution to Business Problems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Atish Sanjay wani</cp:lastModifiedBy>
  <cp:revision>1</cp:revision>
  <dcterms:modified xsi:type="dcterms:W3CDTF">2024-07-14T18:16:26Z</dcterms:modified>
</cp:coreProperties>
</file>